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809" r:id="rId14"/>
    <p:sldMasterId id="2147483821" r:id="rId15"/>
  </p:sldMasterIdLst>
  <p:notesMasterIdLst>
    <p:notesMasterId r:id="rId40"/>
  </p:notesMasterIdLst>
  <p:handoutMasterIdLst>
    <p:handoutMasterId r:id="rId41"/>
  </p:handoutMasterIdLst>
  <p:sldIdLst>
    <p:sldId id="446" r:id="rId16"/>
    <p:sldId id="495" r:id="rId17"/>
    <p:sldId id="478" r:id="rId18"/>
    <p:sldId id="480" r:id="rId19"/>
    <p:sldId id="501" r:id="rId20"/>
    <p:sldId id="502" r:id="rId21"/>
    <p:sldId id="505" r:id="rId22"/>
    <p:sldId id="477" r:id="rId23"/>
    <p:sldId id="483" r:id="rId24"/>
    <p:sldId id="498" r:id="rId25"/>
    <p:sldId id="499" r:id="rId26"/>
    <p:sldId id="488" r:id="rId27"/>
    <p:sldId id="489" r:id="rId28"/>
    <p:sldId id="486" r:id="rId29"/>
    <p:sldId id="493" r:id="rId30"/>
    <p:sldId id="473" r:id="rId31"/>
    <p:sldId id="466" r:id="rId32"/>
    <p:sldId id="503" r:id="rId33"/>
    <p:sldId id="504" r:id="rId34"/>
    <p:sldId id="474" r:id="rId35"/>
    <p:sldId id="484" r:id="rId36"/>
    <p:sldId id="509" r:id="rId37"/>
    <p:sldId id="506" r:id="rId38"/>
    <p:sldId id="485" r:id="rId3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316D3-FFBD-41AF-A068-104E7AD46260}" v="14" dt="2020-01-22T22:08:20.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9" autoAdjust="0"/>
    <p:restoredTop sz="78548" autoAdjust="0"/>
  </p:normalViewPr>
  <p:slideViewPr>
    <p:cSldViewPr snapToGrid="0" snapToObjects="1">
      <p:cViewPr varScale="1">
        <p:scale>
          <a:sx n="57" d="100"/>
          <a:sy n="57" d="100"/>
        </p:scale>
        <p:origin x="1254"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viewProps" Target="viewProp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i, Diane" userId="343db2ce-cd81-4e6f-9c74-2345e7813f6d" providerId="ADAL" clId="{8046C3B2-DBC4-4769-8A7A-5556F58B4EFB}"/>
    <pc:docChg chg="custSel addSld modSld">
      <pc:chgData name="Jacobi, Diane" userId="343db2ce-cd81-4e6f-9c74-2345e7813f6d" providerId="ADAL" clId="{8046C3B2-DBC4-4769-8A7A-5556F58B4EFB}" dt="2020-01-22T21:58:35.834" v="424" actId="6549"/>
      <pc:docMkLst>
        <pc:docMk/>
      </pc:docMkLst>
      <pc:sldChg chg="addSp delSp modSp">
        <pc:chgData name="Jacobi, Diane" userId="343db2ce-cd81-4e6f-9c74-2345e7813f6d" providerId="ADAL" clId="{8046C3B2-DBC4-4769-8A7A-5556F58B4EFB}" dt="2020-01-22T21:52:58.469" v="79" actId="20577"/>
        <pc:sldMkLst>
          <pc:docMk/>
          <pc:sldMk cId="1129150138" sldId="488"/>
        </pc:sldMkLst>
        <pc:spChg chg="del">
          <ac:chgData name="Jacobi, Diane" userId="343db2ce-cd81-4e6f-9c74-2345e7813f6d" providerId="ADAL" clId="{8046C3B2-DBC4-4769-8A7A-5556F58B4EFB}" dt="2020-01-22T21:52:50.859" v="60" actId="478"/>
          <ac:spMkLst>
            <pc:docMk/>
            <pc:sldMk cId="1129150138" sldId="488"/>
            <ac:spMk id="2" creationId="{00000000-0000-0000-0000-000000000000}"/>
          </ac:spMkLst>
        </pc:spChg>
        <pc:spChg chg="mod">
          <ac:chgData name="Jacobi, Diane" userId="343db2ce-cd81-4e6f-9c74-2345e7813f6d" providerId="ADAL" clId="{8046C3B2-DBC4-4769-8A7A-5556F58B4EFB}" dt="2020-01-22T21:48:57.577" v="2" actId="27636"/>
          <ac:spMkLst>
            <pc:docMk/>
            <pc:sldMk cId="1129150138" sldId="488"/>
            <ac:spMk id="4" creationId="{00000000-0000-0000-0000-000000000000}"/>
          </ac:spMkLst>
        </pc:spChg>
        <pc:spChg chg="add mod">
          <ac:chgData name="Jacobi, Diane" userId="343db2ce-cd81-4e6f-9c74-2345e7813f6d" providerId="ADAL" clId="{8046C3B2-DBC4-4769-8A7A-5556F58B4EFB}" dt="2020-01-22T21:52:58.469" v="79" actId="20577"/>
          <ac:spMkLst>
            <pc:docMk/>
            <pc:sldMk cId="1129150138" sldId="488"/>
            <ac:spMk id="6" creationId="{C0D22E78-8CF6-4CED-A956-D64341B007B0}"/>
          </ac:spMkLst>
        </pc:spChg>
      </pc:sldChg>
      <pc:sldChg chg="addSp delSp modSp">
        <pc:chgData name="Jacobi, Diane" userId="343db2ce-cd81-4e6f-9c74-2345e7813f6d" providerId="ADAL" clId="{8046C3B2-DBC4-4769-8A7A-5556F58B4EFB}" dt="2020-01-22T21:53:11.372" v="99" actId="20577"/>
        <pc:sldMkLst>
          <pc:docMk/>
          <pc:sldMk cId="716182648" sldId="489"/>
        </pc:sldMkLst>
        <pc:spChg chg="del">
          <ac:chgData name="Jacobi, Diane" userId="343db2ce-cd81-4e6f-9c74-2345e7813f6d" providerId="ADAL" clId="{8046C3B2-DBC4-4769-8A7A-5556F58B4EFB}" dt="2020-01-22T21:53:05.005" v="80" actId="478"/>
          <ac:spMkLst>
            <pc:docMk/>
            <pc:sldMk cId="716182648" sldId="489"/>
            <ac:spMk id="3" creationId="{00000000-0000-0000-0000-000000000000}"/>
          </ac:spMkLst>
        </pc:spChg>
        <pc:spChg chg="mod">
          <ac:chgData name="Jacobi, Diane" userId="343db2ce-cd81-4e6f-9c74-2345e7813f6d" providerId="ADAL" clId="{8046C3B2-DBC4-4769-8A7A-5556F58B4EFB}" dt="2020-01-22T21:48:57.577" v="3" actId="27636"/>
          <ac:spMkLst>
            <pc:docMk/>
            <pc:sldMk cId="716182648" sldId="489"/>
            <ac:spMk id="4" creationId="{00000000-0000-0000-0000-000000000000}"/>
          </ac:spMkLst>
        </pc:spChg>
        <pc:spChg chg="add mod">
          <ac:chgData name="Jacobi, Diane" userId="343db2ce-cd81-4e6f-9c74-2345e7813f6d" providerId="ADAL" clId="{8046C3B2-DBC4-4769-8A7A-5556F58B4EFB}" dt="2020-01-22T21:53:11.372" v="99" actId="20577"/>
          <ac:spMkLst>
            <pc:docMk/>
            <pc:sldMk cId="716182648" sldId="489"/>
            <ac:spMk id="6" creationId="{814D8E2B-669A-4358-8B38-4A2C3E6CA538}"/>
          </ac:spMkLst>
        </pc:spChg>
      </pc:sldChg>
      <pc:sldChg chg="addSp delSp modSp">
        <pc:chgData name="Jacobi, Diane" userId="343db2ce-cd81-4e6f-9c74-2345e7813f6d" providerId="ADAL" clId="{8046C3B2-DBC4-4769-8A7A-5556F58B4EFB}" dt="2020-01-22T21:52:15.321" v="55" actId="20577"/>
        <pc:sldMkLst>
          <pc:docMk/>
          <pc:sldMk cId="1474618839" sldId="498"/>
        </pc:sldMkLst>
        <pc:spChg chg="del">
          <ac:chgData name="Jacobi, Diane" userId="343db2ce-cd81-4e6f-9c74-2345e7813f6d" providerId="ADAL" clId="{8046C3B2-DBC4-4769-8A7A-5556F58B4EFB}" dt="2020-01-22T21:52:06.079" v="43" actId="478"/>
          <ac:spMkLst>
            <pc:docMk/>
            <pc:sldMk cId="1474618839" sldId="498"/>
            <ac:spMk id="3" creationId="{00000000-0000-0000-0000-000000000000}"/>
          </ac:spMkLst>
        </pc:spChg>
        <pc:spChg chg="mod">
          <ac:chgData name="Jacobi, Diane" userId="343db2ce-cd81-4e6f-9c74-2345e7813f6d" providerId="ADAL" clId="{8046C3B2-DBC4-4769-8A7A-5556F58B4EFB}" dt="2020-01-22T21:48:57.562" v="0" actId="27636"/>
          <ac:spMkLst>
            <pc:docMk/>
            <pc:sldMk cId="1474618839" sldId="498"/>
            <ac:spMk id="4" creationId="{00000000-0000-0000-0000-000000000000}"/>
          </ac:spMkLst>
        </pc:spChg>
        <pc:spChg chg="add mod">
          <ac:chgData name="Jacobi, Diane" userId="343db2ce-cd81-4e6f-9c74-2345e7813f6d" providerId="ADAL" clId="{8046C3B2-DBC4-4769-8A7A-5556F58B4EFB}" dt="2020-01-22T21:52:15.321" v="55" actId="20577"/>
          <ac:spMkLst>
            <pc:docMk/>
            <pc:sldMk cId="1474618839" sldId="498"/>
            <ac:spMk id="7" creationId="{3284C273-AD43-4D1D-9416-40067E07E95E}"/>
          </ac:spMkLst>
        </pc:spChg>
      </pc:sldChg>
      <pc:sldChg chg="addSp modSp">
        <pc:chgData name="Jacobi, Diane" userId="343db2ce-cd81-4e6f-9c74-2345e7813f6d" providerId="ADAL" clId="{8046C3B2-DBC4-4769-8A7A-5556F58B4EFB}" dt="2020-01-22T21:52:42.456" v="59" actId="1076"/>
        <pc:sldMkLst>
          <pc:docMk/>
          <pc:sldMk cId="1213460072" sldId="499"/>
        </pc:sldMkLst>
        <pc:spChg chg="mod">
          <ac:chgData name="Jacobi, Diane" userId="343db2ce-cd81-4e6f-9c74-2345e7813f6d" providerId="ADAL" clId="{8046C3B2-DBC4-4769-8A7A-5556F58B4EFB}" dt="2020-01-22T21:48:57.577" v="1" actId="27636"/>
          <ac:spMkLst>
            <pc:docMk/>
            <pc:sldMk cId="1213460072" sldId="499"/>
            <ac:spMk id="3" creationId="{00000000-0000-0000-0000-000000000000}"/>
          </ac:spMkLst>
        </pc:spChg>
        <pc:spChg chg="add mod">
          <ac:chgData name="Jacobi, Diane" userId="343db2ce-cd81-4e6f-9c74-2345e7813f6d" providerId="ADAL" clId="{8046C3B2-DBC4-4769-8A7A-5556F58B4EFB}" dt="2020-01-22T21:52:42.456" v="59" actId="1076"/>
          <ac:spMkLst>
            <pc:docMk/>
            <pc:sldMk cId="1213460072" sldId="499"/>
            <ac:spMk id="6" creationId="{278D24B8-BD81-4919-A2E5-FDA562AC1882}"/>
          </ac:spMkLst>
        </pc:spChg>
      </pc:sldChg>
      <pc:sldChg chg="modSp">
        <pc:chgData name="Jacobi, Diane" userId="343db2ce-cd81-4e6f-9c74-2345e7813f6d" providerId="ADAL" clId="{8046C3B2-DBC4-4769-8A7A-5556F58B4EFB}" dt="2020-01-22T21:50:15.852" v="39" actId="122"/>
        <pc:sldMkLst>
          <pc:docMk/>
          <pc:sldMk cId="1809659332" sldId="501"/>
        </pc:sldMkLst>
        <pc:spChg chg="mod">
          <ac:chgData name="Jacobi, Diane" userId="343db2ce-cd81-4e6f-9c74-2345e7813f6d" providerId="ADAL" clId="{8046C3B2-DBC4-4769-8A7A-5556F58B4EFB}" dt="2020-01-22T21:50:15.852" v="39" actId="122"/>
          <ac:spMkLst>
            <pc:docMk/>
            <pc:sldMk cId="1809659332" sldId="501"/>
            <ac:spMk id="2" creationId="{00000000-0000-0000-0000-000000000000}"/>
          </ac:spMkLst>
        </pc:spChg>
        <pc:spChg chg="mod">
          <ac:chgData name="Jacobi, Diane" userId="343db2ce-cd81-4e6f-9c74-2345e7813f6d" providerId="ADAL" clId="{8046C3B2-DBC4-4769-8A7A-5556F58B4EFB}" dt="2020-01-22T21:49:05.758" v="4" actId="207"/>
          <ac:spMkLst>
            <pc:docMk/>
            <pc:sldMk cId="1809659332" sldId="501"/>
            <ac:spMk id="4" creationId="{00000000-0000-0000-0000-000000000000}"/>
          </ac:spMkLst>
        </pc:spChg>
      </pc:sldChg>
      <pc:sldChg chg="addSp delSp modSp">
        <pc:chgData name="Jacobi, Diane" userId="343db2ce-cd81-4e6f-9c74-2345e7813f6d" providerId="ADAL" clId="{8046C3B2-DBC4-4769-8A7A-5556F58B4EFB}" dt="2020-01-22T21:53:39.178" v="113" actId="20577"/>
        <pc:sldMkLst>
          <pc:docMk/>
          <pc:sldMk cId="2530132620" sldId="503"/>
        </pc:sldMkLst>
        <pc:spChg chg="del">
          <ac:chgData name="Jacobi, Diane" userId="343db2ce-cd81-4e6f-9c74-2345e7813f6d" providerId="ADAL" clId="{8046C3B2-DBC4-4769-8A7A-5556F58B4EFB}" dt="2020-01-22T21:53:31.810" v="100" actId="478"/>
          <ac:spMkLst>
            <pc:docMk/>
            <pc:sldMk cId="2530132620" sldId="503"/>
            <ac:spMk id="7" creationId="{00000000-0000-0000-0000-000000000000}"/>
          </ac:spMkLst>
        </pc:spChg>
        <pc:spChg chg="add mod">
          <ac:chgData name="Jacobi, Diane" userId="343db2ce-cd81-4e6f-9c74-2345e7813f6d" providerId="ADAL" clId="{8046C3B2-DBC4-4769-8A7A-5556F58B4EFB}" dt="2020-01-22T21:53:39.178" v="113" actId="20577"/>
          <ac:spMkLst>
            <pc:docMk/>
            <pc:sldMk cId="2530132620" sldId="503"/>
            <ac:spMk id="8" creationId="{02318AC6-34E0-4243-A880-E4523C55F86B}"/>
          </ac:spMkLst>
        </pc:spChg>
      </pc:sldChg>
      <pc:sldChg chg="addSp delSp modSp">
        <pc:chgData name="Jacobi, Diane" userId="343db2ce-cd81-4e6f-9c74-2345e7813f6d" providerId="ADAL" clId="{8046C3B2-DBC4-4769-8A7A-5556F58B4EFB}" dt="2020-01-22T21:53:57.484" v="127" actId="20577"/>
        <pc:sldMkLst>
          <pc:docMk/>
          <pc:sldMk cId="3508451392" sldId="504"/>
        </pc:sldMkLst>
        <pc:spChg chg="del">
          <ac:chgData name="Jacobi, Diane" userId="343db2ce-cd81-4e6f-9c74-2345e7813f6d" providerId="ADAL" clId="{8046C3B2-DBC4-4769-8A7A-5556F58B4EFB}" dt="2020-01-22T21:53:51.212" v="114" actId="478"/>
          <ac:spMkLst>
            <pc:docMk/>
            <pc:sldMk cId="3508451392" sldId="504"/>
            <ac:spMk id="7" creationId="{00000000-0000-0000-0000-000000000000}"/>
          </ac:spMkLst>
        </pc:spChg>
        <pc:spChg chg="add mod">
          <ac:chgData name="Jacobi, Diane" userId="343db2ce-cd81-4e6f-9c74-2345e7813f6d" providerId="ADAL" clId="{8046C3B2-DBC4-4769-8A7A-5556F58B4EFB}" dt="2020-01-22T21:53:57.484" v="127" actId="20577"/>
          <ac:spMkLst>
            <pc:docMk/>
            <pc:sldMk cId="3508451392" sldId="504"/>
            <ac:spMk id="8" creationId="{F9B60809-4341-471A-B6B9-0DE67D4B5CF5}"/>
          </ac:spMkLst>
        </pc:spChg>
      </pc:sldChg>
      <pc:sldChg chg="modSp">
        <pc:chgData name="Jacobi, Diane" userId="343db2ce-cd81-4e6f-9c74-2345e7813f6d" providerId="ADAL" clId="{8046C3B2-DBC4-4769-8A7A-5556F58B4EFB}" dt="2020-01-22T21:50:45.510" v="41" actId="122"/>
        <pc:sldMkLst>
          <pc:docMk/>
          <pc:sldMk cId="1430091376" sldId="505"/>
        </pc:sldMkLst>
        <pc:spChg chg="mod">
          <ac:chgData name="Jacobi, Diane" userId="343db2ce-cd81-4e6f-9c74-2345e7813f6d" providerId="ADAL" clId="{8046C3B2-DBC4-4769-8A7A-5556F58B4EFB}" dt="2020-01-22T21:50:45.510" v="41" actId="122"/>
          <ac:spMkLst>
            <pc:docMk/>
            <pc:sldMk cId="1430091376" sldId="505"/>
            <ac:spMk id="7" creationId="{00000000-0000-0000-0000-000000000000}"/>
          </ac:spMkLst>
        </pc:spChg>
      </pc:sldChg>
      <pc:sldChg chg="modSp add modNotesTx">
        <pc:chgData name="Jacobi, Diane" userId="343db2ce-cd81-4e6f-9c74-2345e7813f6d" providerId="ADAL" clId="{8046C3B2-DBC4-4769-8A7A-5556F58B4EFB}" dt="2020-01-22T21:58:35.834" v="424" actId="6549"/>
        <pc:sldMkLst>
          <pc:docMk/>
          <pc:sldMk cId="3528671447" sldId="509"/>
        </pc:sldMkLst>
        <pc:spChg chg="mod">
          <ac:chgData name="Jacobi, Diane" userId="343db2ce-cd81-4e6f-9c74-2345e7813f6d" providerId="ADAL" clId="{8046C3B2-DBC4-4769-8A7A-5556F58B4EFB}" dt="2020-01-22T21:56:51.059" v="131" actId="20577"/>
          <ac:spMkLst>
            <pc:docMk/>
            <pc:sldMk cId="3528671447" sldId="509"/>
            <ac:spMk id="6" creationId="{00000000-0000-0000-0000-000000000000}"/>
          </ac:spMkLst>
        </pc:spChg>
      </pc:sldChg>
    </pc:docChg>
  </pc:docChgLst>
  <pc:docChgLst>
    <pc:chgData name="Jacobi, Diane" userId="343db2ce-cd81-4e6f-9c74-2345e7813f6d" providerId="ADAL" clId="{06E316D3-FFBD-41AF-A068-104E7AD46260}"/>
    <pc:docChg chg="custSel modSld">
      <pc:chgData name="Jacobi, Diane" userId="343db2ce-cd81-4e6f-9c74-2345e7813f6d" providerId="ADAL" clId="{06E316D3-FFBD-41AF-A068-104E7AD46260}" dt="2020-01-22T22:08:46.419" v="58" actId="6549"/>
      <pc:docMkLst>
        <pc:docMk/>
      </pc:docMkLst>
      <pc:sldChg chg="modSp">
        <pc:chgData name="Jacobi, Diane" userId="343db2ce-cd81-4e6f-9c74-2345e7813f6d" providerId="ADAL" clId="{06E316D3-FFBD-41AF-A068-104E7AD46260}" dt="2020-01-22T22:08:12.689" v="1" actId="20577"/>
        <pc:sldMkLst>
          <pc:docMk/>
          <pc:sldMk cId="2423624550" sldId="506"/>
        </pc:sldMkLst>
        <pc:spChg chg="mod">
          <ac:chgData name="Jacobi, Diane" userId="343db2ce-cd81-4e6f-9c74-2345e7813f6d" providerId="ADAL" clId="{06E316D3-FFBD-41AF-A068-104E7AD46260}" dt="2020-01-22T22:08:12.689" v="1" actId="20577"/>
          <ac:spMkLst>
            <pc:docMk/>
            <pc:sldMk cId="2423624550" sldId="506"/>
            <ac:spMk id="2" creationId="{00000000-0000-0000-0000-000000000000}"/>
          </ac:spMkLst>
        </pc:spChg>
      </pc:sldChg>
      <pc:sldChg chg="modSp">
        <pc:chgData name="Jacobi, Diane" userId="343db2ce-cd81-4e6f-9c74-2345e7813f6d" providerId="ADAL" clId="{06E316D3-FFBD-41AF-A068-104E7AD46260}" dt="2020-01-22T22:08:46.419" v="58" actId="6549"/>
        <pc:sldMkLst>
          <pc:docMk/>
          <pc:sldMk cId="3528671447" sldId="509"/>
        </pc:sldMkLst>
        <pc:spChg chg="mod">
          <ac:chgData name="Jacobi, Diane" userId="343db2ce-cd81-4e6f-9c74-2345e7813f6d" providerId="ADAL" clId="{06E316D3-FFBD-41AF-A068-104E7AD46260}" dt="2020-01-22T22:08:46.419" v="58" actId="6549"/>
          <ac:spMkLst>
            <pc:docMk/>
            <pc:sldMk cId="3528671447" sldId="509"/>
            <ac:spMk id="6" creationId="{00000000-0000-0000-0000-000000000000}"/>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a:latin typeface="Calibri" panose="020F0502020204030204" pitchFamily="34" charset="0"/>
              <a:cs typeface="Calibri" panose="020F0502020204030204" pitchFamily="34" charset="0"/>
            </a:rPr>
            <a:t>Step 3: Budget Parameters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dgm:presLayoutVars>
          <dgm:bulletEnabled val="1"/>
        </dgm:presLayoutVars>
      </dgm:prSet>
      <dgm:spPr/>
      <dgm:t>
        <a:bodyPr/>
        <a:lstStyle/>
        <a:p>
          <a:endParaRPr lang="en-US"/>
        </a:p>
      </dgm:t>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t>
        <a:bodyPr/>
        <a:lstStyle/>
        <a:p>
          <a:endParaRPr lang="en-US"/>
        </a:p>
      </dgm:t>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1: Data Review</a:t>
          </a: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2: Strategic Plan Review</a:t>
          </a: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3: Budget Parameters</a:t>
          </a: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4: Budget Choices</a:t>
          </a: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2/22/2021</a:t>
            </a:fld>
            <a:endParaRPr lang="en-US" dirty="0"/>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dirty="0"/>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2/22/2021</a:t>
            </a:fld>
            <a:endParaRPr lang="en-US" dirty="0"/>
          </a:p>
        </p:txBody>
      </p:sp>
      <p:sp>
        <p:nvSpPr>
          <p:cNvPr id="4" name="Slide Image Placeholder 3"/>
          <p:cNvSpPr>
            <a:spLocks noGrp="1" noRot="1" noChangeAspect="1"/>
          </p:cNvSpPr>
          <p:nvPr>
            <p:ph type="sldImg" idx="2"/>
          </p:nvPr>
        </p:nvSpPr>
        <p:spPr>
          <a:xfrm>
            <a:off x="1417638" y="1165225"/>
            <a:ext cx="4187825" cy="3140075"/>
          </a:xfrm>
          <a:prstGeom prst="rect">
            <a:avLst/>
          </a:prstGeom>
          <a:noFill/>
          <a:ln w="12700">
            <a:solidFill>
              <a:prstClr val="black"/>
            </a:solidFill>
          </a:ln>
        </p:spPr>
        <p:txBody>
          <a:bodyPr vert="horz" lIns="93537" tIns="46768" rIns="93537" bIns="46768" rtlCol="0" anchor="ctr"/>
          <a:lstStyle/>
          <a:p>
            <a:endParaRPr lang="en-US" dirty="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Good Morning/Afternoon! Today we begin the process of planning our school’s budget for FY21.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we received money for signature programming, turnaround</a:t>
            </a:r>
            <a:r>
              <a:rPr lang="en-US" baseline="0" dirty="0"/>
              <a:t>, Title I and FTE Allotments.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270683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passing out the definitions for these funding categories. You will see what makes up each category. Although the total amount will not change, allocation per function may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378139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In</a:t>
            </a:r>
            <a:r>
              <a:rPr lang="en-US" baseline="0" dirty="0"/>
              <a:t> February, we will meet again to discuss</a:t>
            </a:r>
            <a:r>
              <a:rPr lang="en-US" dirty="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24</a:t>
            </a:r>
            <a:r>
              <a:rPr lang="en-US" baseline="30000" dirty="0"/>
              <a:t>th</a:t>
            </a:r>
            <a:r>
              <a:rPr lang="en-US" dirty="0"/>
              <a:t> -March 2</a:t>
            </a:r>
            <a:r>
              <a:rPr lang="en-US" baseline="30000" dirty="0"/>
              <a:t>nd</a:t>
            </a:r>
            <a:r>
              <a:rPr lang="en-US" dirty="0"/>
              <a:t> ,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YOUR TEAM IS READY TO APPROVE THE </a:t>
            </a:r>
            <a:r>
              <a:rPr lang="en-US" u="sng" dirty="0"/>
              <a:t>DRAFT</a:t>
            </a:r>
            <a:r>
              <a:rPr lang="en-US" dirty="0"/>
              <a:t> BUDGET, PLEASE DO SO. PLEASE REMIND THEM THAT YOU MAY NEED TO MEET WITH THEM AGAIN, IF THERE ARE CHANGES FROM YOUR MEETINGS WITH DISTRICT LEADERSHIP. LET THEM KNOW YOU WILL KEEP THEM INFORMED!!</a:t>
            </a:r>
          </a:p>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printed the terms on the next two slides for your convenience. I want to just go over them so we will all be on the same page as we move forward in this process. If you have any questions, please don’t hesitate to ask.</a:t>
            </a:r>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dirty="0"/>
          </a:p>
        </p:txBody>
      </p:sp>
    </p:spTree>
    <p:extLst>
      <p:ext uri="{BB962C8B-B14F-4D97-AF65-F5344CB8AC3E}">
        <p14:creationId xmlns:p14="http://schemas.microsoft.com/office/powerpoint/2010/main" val="83976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Review the priorities that the GO Team has developed and the rationale for these priorities</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8078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 After you have gone over the priorities and rationale – ask GO Team if this represents what was agreed upon.</a:t>
            </a:r>
          </a:p>
          <a:p>
            <a:pPr defTabSz="925190">
              <a:defRPr/>
            </a:pPr>
            <a:endParaRPr lang="en-US" dirty="0"/>
          </a:p>
          <a:p>
            <a:pPr defTabSz="925190">
              <a:defRPr/>
            </a:pPr>
            <a:r>
              <a:rPr lang="en-US" dirty="0"/>
              <a:t>Are there any priorities I left off?</a:t>
            </a:r>
          </a:p>
          <a:p>
            <a:pPr defTabSz="925190">
              <a:defRPr/>
            </a:pPr>
            <a:endParaRPr lang="en-US" dirty="0"/>
          </a:p>
          <a:p>
            <a:pPr defTabSz="925190">
              <a:defRPr/>
            </a:pPr>
            <a:r>
              <a:rPr lang="en-US" dirty="0"/>
              <a:t>Are there any questions or concerns?</a:t>
            </a:r>
          </a:p>
          <a:p>
            <a:pPr defTabSz="925190">
              <a:defRPr/>
            </a:pPr>
            <a:endParaRPr lang="en-US" dirty="0"/>
          </a:p>
          <a:p>
            <a:pPr defTabSz="925190">
              <a:defRPr/>
            </a:pPr>
            <a:r>
              <a:rPr lang="en-US" dirty="0"/>
              <a:t>The next time we meet, I will show you how I have allocated resources to support our strategic priorities.</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779444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an overview of the budget allocations for FY21.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7093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reserve can be impacted at two points in the budget process:  1. During the summer, dependent upon district revenues matching projections and 2. After the 15-day count for enrollment leveling. </a:t>
            </a:r>
          </a:p>
        </p:txBody>
      </p:sp>
    </p:spTree>
    <p:extLst>
      <p:ext uri="{BB962C8B-B14F-4D97-AF65-F5344CB8AC3E}">
        <p14:creationId xmlns:p14="http://schemas.microsoft.com/office/powerpoint/2010/main" val="2098681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Leveling Reserve. When we approve the budget we will approve both so that we will not have to schedule another meeting if the funds are made available.</a:t>
            </a:r>
          </a:p>
          <a:p>
            <a:endParaRPr lang="en-US" dirty="0"/>
          </a:p>
          <a:p>
            <a:pPr defTabSz="925190">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23</a:t>
            </a:fld>
            <a:endParaRPr lang="en-US" dirty="0"/>
          </a:p>
        </p:txBody>
      </p:sp>
    </p:spTree>
    <p:extLst>
      <p:ext uri="{BB962C8B-B14F-4D97-AF65-F5344CB8AC3E}">
        <p14:creationId xmlns:p14="http://schemas.microsoft.com/office/powerpoint/2010/main" val="2022113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24</a:t>
            </a:fld>
            <a:endParaRPr lang="en-US" dirty="0"/>
          </a:p>
        </p:txBody>
      </p:sp>
    </p:spTree>
    <p:extLst>
      <p:ext uri="{BB962C8B-B14F-4D97-AF65-F5344CB8AC3E}">
        <p14:creationId xmlns:p14="http://schemas.microsoft.com/office/powerpoint/2010/main" val="262722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4</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You should have a copy of our updated strategic plan </a:t>
            </a:r>
            <a:r>
              <a:rPr lang="en-US" b="1" u="sng" dirty="0"/>
              <a:t>(please make copies to be distributed to team).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6279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 After you have gone over the priorities and rationale – ask GO Team if this represents what was agreed upon.</a:t>
            </a:r>
          </a:p>
          <a:p>
            <a:pPr defTabSz="925190">
              <a:defRPr/>
            </a:pPr>
            <a:endParaRPr lang="en-US" dirty="0"/>
          </a:p>
          <a:p>
            <a:pPr defTabSz="925190">
              <a:defRPr/>
            </a:pPr>
            <a:r>
              <a:rPr lang="en-US" dirty="0"/>
              <a:t>Are there any priorities I left off?</a:t>
            </a:r>
          </a:p>
          <a:p>
            <a:pPr defTabSz="925190">
              <a:defRPr/>
            </a:pPr>
            <a:endParaRPr lang="en-US" dirty="0"/>
          </a:p>
          <a:p>
            <a:pPr defTabSz="925190">
              <a:defRPr/>
            </a:pPr>
            <a:r>
              <a:rPr lang="en-US" dirty="0"/>
              <a:t>Are there any questions or concerns?</a:t>
            </a:r>
          </a:p>
          <a:p>
            <a:pPr defTabSz="925190">
              <a:defRPr/>
            </a:pPr>
            <a:endParaRPr lang="en-US" dirty="0"/>
          </a:p>
          <a:p>
            <a:pPr defTabSz="925190">
              <a:defRPr/>
            </a:pPr>
            <a:r>
              <a:rPr lang="en-US" dirty="0"/>
              <a:t>The next time we meet, I will show you how I have allocated resources to support our strategic priorities.</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8533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6079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FY21,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a:t>
            </a:r>
          </a:p>
          <a:p>
            <a:pPr lvl="1" eaLnBrk="0" hangingPunct="0"/>
            <a:r>
              <a:rPr lang="en-US" dirty="0"/>
              <a:t>1st through 3rd</a:t>
            </a:r>
          </a:p>
          <a:p>
            <a:pPr lvl="1" eaLnBrk="0" hangingPunct="0"/>
            <a:r>
              <a:rPr lang="en-US" dirty="0"/>
              <a:t>6th</a:t>
            </a:r>
          </a:p>
          <a:p>
            <a:pPr lvl="1" eaLnBrk="0" hangingPunct="0"/>
            <a:r>
              <a:rPr lang="en-US" dirty="0"/>
              <a:t>9th</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FY19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224891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a:t>Click to edit Master title style</a:t>
            </a:r>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2/22/2021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2/22/2021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2/22/2021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2/22/2021</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2/22/2021</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2/22/2021</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2/22/2021</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2/22/2021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2/22/2021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2/22/2021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2/22/2021</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2/22/2021</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2/22/2021</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2/22/2021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2/22/2021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2/22/2021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2/22/2021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2/22/2021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2/22/2021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2/22/2021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2/22/2021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2/22/2021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2/22/2021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2/22/2021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2/22/2021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2/22/2021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2/22/2021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2/22/2021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2/22/2021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2/22/2021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2/22/2021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2/22/2021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2/22/2021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2/22/2021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2/22/2021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2/22/2021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2/22/2021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2/22/2021</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2/22/2021</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2/22/2021</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2/22/2021</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2/22/2021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2/22/2021</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2/22/2021</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2/22/2021</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2/22/2021</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2/22/2021</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2/22/2021</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2/22/2021</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1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66900" y="2257425"/>
            <a:ext cx="5838825" cy="584775"/>
          </a:xfrm>
          <a:prstGeom prst="rect">
            <a:avLst/>
          </a:prstGeom>
          <a:noFill/>
        </p:spPr>
        <p:txBody>
          <a:bodyPr wrap="square" rtlCol="0">
            <a:spAutoFit/>
          </a:bodyPr>
          <a:lstStyle/>
          <a:p>
            <a:pPr algn="ctr"/>
            <a:r>
              <a:rPr lang="en-US" sz="3200" b="1" dirty="0" smtClean="0">
                <a:solidFill>
                  <a:schemeClr val="bg1"/>
                </a:solidFill>
              </a:rPr>
              <a:t>Sarah Smith Elementary School</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075" y="540453"/>
            <a:ext cx="6419850" cy="6200775"/>
          </a:xfrm>
          <a:prstGeom prst="rect">
            <a:avLst/>
          </a:prstGeom>
        </p:spPr>
      </p:pic>
    </p:spTree>
    <p:extLst>
      <p:ext uri="{BB962C8B-B14F-4D97-AF65-F5344CB8AC3E}">
        <p14:creationId xmlns:p14="http://schemas.microsoft.com/office/powerpoint/2010/main" val="147461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08363" y="46982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dirty="0">
              <a:solidFill>
                <a:srgbClr val="F5F5F5"/>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801" y="976682"/>
            <a:ext cx="5642455" cy="4996038"/>
          </a:xfrm>
          <a:prstGeom prst="rect">
            <a:avLst/>
          </a:prstGeom>
        </p:spPr>
      </p:pic>
    </p:spTree>
    <p:extLst>
      <p:ext uri="{BB962C8B-B14F-4D97-AF65-F5344CB8AC3E}">
        <p14:creationId xmlns:p14="http://schemas.microsoft.com/office/powerpoint/2010/main" val="121346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a:t>
            </a:r>
            <a:r>
              <a:rPr lang="en-US" noProof="0" dirty="0" smtClean="0">
                <a:solidFill>
                  <a:sysClr val="windowText" lastClr="000000"/>
                </a:solidFill>
                <a:latin typeface="Calibri"/>
              </a:rPr>
              <a:t>Function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dirty="0">
              <a:solidFill>
                <a:srgbClr val="F5F5F5"/>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26" y="1212113"/>
            <a:ext cx="7622087" cy="3955310"/>
          </a:xfrm>
          <a:prstGeom prst="rect">
            <a:avLst/>
          </a:prstGeom>
        </p:spPr>
      </p:pic>
    </p:spTree>
    <p:extLst>
      <p:ext uri="{BB962C8B-B14F-4D97-AF65-F5344CB8AC3E}">
        <p14:creationId xmlns:p14="http://schemas.microsoft.com/office/powerpoint/2010/main" val="1129150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a:t>
            </a:r>
            <a:r>
              <a:rPr lang="en-US" noProof="0" dirty="0" smtClean="0">
                <a:solidFill>
                  <a:sysClr val="windowText" lastClr="000000"/>
                </a:solidFill>
                <a:latin typeface="Calibri"/>
              </a:rPr>
              <a:t>Function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dirty="0">
              <a:solidFill>
                <a:srgbClr val="F5F5F5"/>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469" y="751367"/>
            <a:ext cx="7717544" cy="4522382"/>
          </a:xfrm>
          <a:prstGeom prst="rect">
            <a:avLst/>
          </a:prstGeom>
        </p:spPr>
      </p:pic>
    </p:spTree>
    <p:extLst>
      <p:ext uri="{BB962C8B-B14F-4D97-AF65-F5344CB8AC3E}">
        <p14:creationId xmlns:p14="http://schemas.microsoft.com/office/powerpoint/2010/main" val="716182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5083189"/>
          </a:xfrm>
        </p:spPr>
        <p:txBody>
          <a:bodyPr>
            <a:noAutofit/>
          </a:bodyPr>
          <a:lstStyle/>
          <a:p>
            <a:pPr marL="342900" indent="-342900" algn="l">
              <a:buFont typeface="Arial" panose="020B0604020202020204" pitchFamily="34" charset="0"/>
              <a:buChar char="•"/>
            </a:pPr>
            <a:r>
              <a:rPr lang="en-US" sz="2400" dirty="0">
                <a:solidFill>
                  <a:schemeClr val="tx1"/>
                </a:solidFill>
              </a:rPr>
              <a:t>January:</a:t>
            </a:r>
          </a:p>
          <a:p>
            <a:pPr marL="800100" lvl="1" indent="-342900" algn="l">
              <a:buFont typeface="Arial" panose="020B0604020202020204" pitchFamily="34" charset="0"/>
              <a:buChar char="•"/>
            </a:pPr>
            <a:r>
              <a:rPr lang="en-US" sz="2400" dirty="0">
                <a:solidFill>
                  <a:schemeClr val="tx1"/>
                </a:solidFill>
              </a:rPr>
              <a:t>GO Team Initial Budget Session (Jan. 21</a:t>
            </a:r>
            <a:r>
              <a:rPr lang="en-US" sz="2400" baseline="30000" dirty="0">
                <a:solidFill>
                  <a:schemeClr val="tx1"/>
                </a:solidFill>
              </a:rPr>
              <a:t>st</a:t>
            </a:r>
            <a:r>
              <a:rPr lang="en-US" sz="2400" dirty="0">
                <a:solidFill>
                  <a:schemeClr val="tx1"/>
                </a:solidFill>
              </a:rPr>
              <a:t>-31</a:t>
            </a:r>
            <a:r>
              <a:rPr lang="en-US" sz="2400" baseline="30000" dirty="0">
                <a:solidFill>
                  <a:schemeClr val="tx1"/>
                </a:solidFill>
              </a:rPr>
              <a:t>st</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February: </a:t>
            </a:r>
          </a:p>
          <a:p>
            <a:pPr marL="800100" lvl="1" indent="-342900" algn="l">
              <a:buFont typeface="Arial" panose="020B0604020202020204" pitchFamily="34" charset="0"/>
              <a:buChar char="•"/>
            </a:pPr>
            <a:r>
              <a:rPr lang="en-US" sz="2400" dirty="0">
                <a:solidFill>
                  <a:schemeClr val="tx1"/>
                </a:solidFill>
              </a:rPr>
              <a:t>One-on-one Associate Superintendent discussions</a:t>
            </a:r>
          </a:p>
          <a:p>
            <a:pPr marL="800100" lvl="1" indent="-342900" algn="l">
              <a:buFont typeface="Arial" panose="020B0604020202020204" pitchFamily="34" charset="0"/>
              <a:buChar char="•"/>
            </a:pPr>
            <a:r>
              <a:rPr lang="en-US" sz="2400" dirty="0">
                <a:solidFill>
                  <a:schemeClr val="tx1"/>
                </a:solidFill>
              </a:rPr>
              <a:t>Cluster Planning Session (positions sharing, cluster alignment, etc.)</a:t>
            </a:r>
          </a:p>
          <a:p>
            <a:pPr marL="800100" lvl="1" indent="-342900" algn="l">
              <a:buFont typeface="Arial" panose="020B0604020202020204" pitchFamily="34" charset="0"/>
              <a:buChar char="•"/>
            </a:pPr>
            <a:r>
              <a:rPr lang="en-US" sz="2400" dirty="0">
                <a:solidFill>
                  <a:schemeClr val="tx1"/>
                </a:solidFill>
              </a:rPr>
              <a:t>Program Manager discussions and approvals</a:t>
            </a:r>
          </a:p>
          <a:p>
            <a:pPr marL="800100" lvl="1" indent="-342900" algn="l">
              <a:buFont typeface="Arial" panose="020B0604020202020204" pitchFamily="34" charset="0"/>
              <a:buChar char="•"/>
            </a:pPr>
            <a:r>
              <a:rPr lang="en-US" sz="2400" dirty="0">
                <a:solidFill>
                  <a:schemeClr val="tx1"/>
                </a:solidFill>
              </a:rPr>
              <a:t>GO Team Feedback Session</a:t>
            </a:r>
          </a:p>
          <a:p>
            <a:pPr marL="800100" lvl="1" indent="-342900" algn="l">
              <a:buFont typeface="Arial" panose="020B0604020202020204" pitchFamily="34" charset="0"/>
              <a:buChar char="•"/>
            </a:pPr>
            <a:r>
              <a:rPr lang="en-US" sz="2400" dirty="0">
                <a:solidFill>
                  <a:schemeClr val="tx1"/>
                </a:solidFill>
              </a:rPr>
              <a:t>HR Staffing Conferences (February  24</a:t>
            </a:r>
            <a:r>
              <a:rPr lang="en-US" sz="2400" baseline="30000" dirty="0">
                <a:solidFill>
                  <a:schemeClr val="tx1"/>
                </a:solidFill>
              </a:rPr>
              <a:t>th</a:t>
            </a:r>
            <a:r>
              <a:rPr lang="en-US" sz="2400" dirty="0">
                <a:solidFill>
                  <a:schemeClr val="tx1"/>
                </a:solidFill>
              </a:rPr>
              <a:t> - March 2</a:t>
            </a:r>
            <a:r>
              <a:rPr lang="en-US" sz="2400" baseline="30000" dirty="0">
                <a:solidFill>
                  <a:schemeClr val="tx1"/>
                </a:solidFill>
              </a:rPr>
              <a:t>nd</a:t>
            </a:r>
            <a:r>
              <a:rPr lang="en-US" sz="2400" dirty="0">
                <a:solidFill>
                  <a:schemeClr val="tx1"/>
                </a:solidFill>
              </a:rPr>
              <a:t>)</a:t>
            </a:r>
          </a:p>
          <a:p>
            <a:pPr algn="l"/>
            <a:r>
              <a:rPr lang="en-US" sz="2400" dirty="0">
                <a:solidFill>
                  <a:schemeClr val="tx1"/>
                </a:solidFill>
              </a:rPr>
              <a:t>•	March:</a:t>
            </a:r>
          </a:p>
          <a:p>
            <a:pPr marL="800100" lvl="1" indent="-342900" algn="l">
              <a:buFont typeface="Arial" panose="020B0604020202020204" pitchFamily="34" charset="0"/>
              <a:buChar char="•"/>
            </a:pPr>
            <a:r>
              <a:rPr lang="en-US" sz="2400" dirty="0">
                <a:solidFill>
                  <a:schemeClr val="tx1"/>
                </a:solidFill>
              </a:rPr>
              <a:t>Final GO Team Approval (March 3</a:t>
            </a:r>
            <a:r>
              <a:rPr lang="en-US" sz="2400" baseline="30000" dirty="0">
                <a:solidFill>
                  <a:schemeClr val="tx1"/>
                </a:solidFill>
              </a:rPr>
              <a:t>rd</a:t>
            </a:r>
            <a:r>
              <a:rPr lang="en-US" sz="2400" dirty="0">
                <a:solidFill>
                  <a:schemeClr val="tx1"/>
                </a:solidFill>
              </a:rPr>
              <a:t> - March 13</a:t>
            </a:r>
            <a:r>
              <a:rPr lang="en-US" sz="2400" baseline="30000" dirty="0">
                <a:solidFill>
                  <a:schemeClr val="tx1"/>
                </a:solidFill>
              </a:rPr>
              <a:t>th</a:t>
            </a:r>
            <a:r>
              <a:rPr lang="en-US" sz="2400" dirty="0">
                <a:solidFill>
                  <a:schemeClr val="tx1"/>
                </a:solidFill>
              </a:rPr>
              <a:t>)</a:t>
            </a: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What’s Next?</a:t>
            </a:r>
          </a:p>
        </p:txBody>
      </p:sp>
      <p:sp>
        <p:nvSpPr>
          <p:cNvPr id="2" name="Slide Number Placeholder 1"/>
          <p:cNvSpPr>
            <a:spLocks noGrp="1"/>
          </p:cNvSpPr>
          <p:nvPr>
            <p:ph type="sldNum" sz="quarter" idx="12"/>
          </p:nvPr>
        </p:nvSpPr>
        <p:spPr/>
        <p:txBody>
          <a:bodyPr/>
          <a:lstStyle/>
          <a:p>
            <a:fld id="{3D6C3DC6-EF6E-8948-BFE6-808D46D584D8}" type="slidenum">
              <a:rPr lang="en-US" smtClean="0"/>
              <a:t>14</a:t>
            </a:fld>
            <a:endParaRPr lang="en-US" dirty="0"/>
          </a:p>
        </p:txBody>
      </p:sp>
    </p:spTree>
    <p:extLst>
      <p:ext uri="{BB962C8B-B14F-4D97-AF65-F5344CB8AC3E}">
        <p14:creationId xmlns:p14="http://schemas.microsoft.com/office/powerpoint/2010/main" val="4257743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a:t>Thank 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15</a:t>
            </a:fld>
            <a:endParaRPr lang="en-US" dirty="0"/>
          </a:p>
        </p:txBody>
      </p:sp>
    </p:spTree>
    <p:extLst>
      <p:ext uri="{BB962C8B-B14F-4D97-AF65-F5344CB8AC3E}">
        <p14:creationId xmlns:p14="http://schemas.microsoft.com/office/powerpoint/2010/main" val="3738565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614813"/>
              </p:ext>
            </p:extLst>
          </p:nvPr>
        </p:nvGraphicFramePr>
        <p:xfrm>
          <a:off x="746645" y="1028700"/>
          <a:ext cx="8412480" cy="5829300"/>
        </p:xfrm>
        <a:graphic>
          <a:graphicData uri="http://schemas.openxmlformats.org/drawingml/2006/table">
            <a:tbl>
              <a:tblPr firstRow="1" bandRow="1">
                <a:tableStyleId>{5C22544A-7EE6-4342-B048-85BDC9FD1C3A}</a:tableStyleId>
              </a:tblPr>
              <a:tblGrid>
                <a:gridCol w="2086710">
                  <a:extLst>
                    <a:ext uri="{9D8B030D-6E8A-4147-A177-3AD203B41FA5}">
                      <a16:colId xmlns:a16="http://schemas.microsoft.com/office/drawing/2014/main" val="20000"/>
                    </a:ext>
                  </a:extLst>
                </a:gridCol>
                <a:gridCol w="6325770">
                  <a:extLst>
                    <a:ext uri="{9D8B030D-6E8A-4147-A177-3AD203B41FA5}">
                      <a16:colId xmlns:a16="http://schemas.microsoft.com/office/drawing/2014/main" val="20001"/>
                    </a:ext>
                  </a:extLst>
                </a:gridCol>
              </a:tblGrid>
              <a:tr h="277581">
                <a:tc>
                  <a:txBody>
                    <a:bodyPr/>
                    <a:lstStyle/>
                    <a:p>
                      <a:pPr algn="ctr"/>
                      <a:r>
                        <a:rPr lang="en-US" sz="2000" dirty="0">
                          <a:latin typeface="Calibri" panose="020F0502020204030204" pitchFamily="34" charset="0"/>
                          <a:cs typeface="Calibri" panose="020F0502020204030204" pitchFamily="34" charset="0"/>
                        </a:rPr>
                        <a:t>Strategic</a:t>
                      </a:r>
                      <a:r>
                        <a:rPr lang="en-US" sz="2000" baseline="0" dirty="0">
                          <a:latin typeface="Calibri" panose="020F0502020204030204" pitchFamily="34" charset="0"/>
                          <a:cs typeface="Calibri" panose="020F0502020204030204" pitchFamily="34" charset="0"/>
                        </a:rPr>
                        <a:t> Plan Categories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District</a:t>
                      </a:r>
                      <a:r>
                        <a:rPr lang="en-US" sz="2000" baseline="0" dirty="0">
                          <a:latin typeface="Calibri" panose="020F0502020204030204" pitchFamily="34" charset="0"/>
                          <a:cs typeface="Calibri" panose="020F0502020204030204" pitchFamily="34" charset="0"/>
                        </a:rPr>
                        <a:t> Descriptions of Categories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606572">
                <a:tc>
                  <a:txBody>
                    <a:bodyPr/>
                    <a:lstStyle/>
                    <a:p>
                      <a:r>
                        <a:rPr lang="en-US" sz="2000" dirty="0">
                          <a:latin typeface="Calibri" panose="020F0502020204030204" pitchFamily="34" charset="0"/>
                          <a:cs typeface="Calibri" panose="020F0502020204030204" pitchFamily="34" charset="0"/>
                        </a:rPr>
                        <a:t>Academic</a:t>
                      </a:r>
                      <a:r>
                        <a:rPr lang="en-US" sz="2000" baseline="0" dirty="0">
                          <a:latin typeface="Calibri" panose="020F0502020204030204" pitchFamily="34" charset="0"/>
                          <a:cs typeface="Calibri" panose="020F0502020204030204" pitchFamily="34" charset="0"/>
                        </a:rPr>
                        <a:t> Program</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Our students will be well-rounded individuals who possess the necessary</a:t>
                      </a:r>
                    </a:p>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academic skills and knowledge and are excited about learning.</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867864">
                <a:tc>
                  <a:txBody>
                    <a:bodyPr/>
                    <a:lstStyle/>
                    <a:p>
                      <a:r>
                        <a:rPr lang="en-US" sz="2000" dirty="0">
                          <a:latin typeface="Calibri" panose="020F0502020204030204" pitchFamily="34" charset="0"/>
                          <a:cs typeface="Calibri" panose="020F0502020204030204" pitchFamily="34" charset="0"/>
                        </a:rPr>
                        <a:t>Talent</a:t>
                      </a:r>
                      <a:r>
                        <a:rPr lang="en-US" sz="2000" baseline="0" dirty="0">
                          <a:latin typeface="Calibri" panose="020F0502020204030204" pitchFamily="34" charset="0"/>
                          <a:cs typeface="Calibri" panose="020F0502020204030204" pitchFamily="34" charset="0"/>
                        </a:rPr>
                        <a:t> Management</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We will retain an energized and inspired team of employees who are capable of advancing ever-increasing levels of achievement for students of all backgrounds.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867864">
                <a:tc>
                  <a:txBody>
                    <a:bodyPr/>
                    <a:lstStyle/>
                    <a:p>
                      <a:r>
                        <a:rPr lang="en-US" sz="2000" dirty="0">
                          <a:latin typeface="Calibri" panose="020F0502020204030204" pitchFamily="34" charset="0"/>
                          <a:cs typeface="Calibri" panose="020F0502020204030204" pitchFamily="34" charset="0"/>
                        </a:rPr>
                        <a:t>Systems</a:t>
                      </a:r>
                      <a:r>
                        <a:rPr lang="en-US" sz="2000" baseline="0" dirty="0">
                          <a:latin typeface="Calibri" panose="020F0502020204030204" pitchFamily="34" charset="0"/>
                          <a:cs typeface="Calibri" panose="020F0502020204030204" pitchFamily="34" charset="0"/>
                        </a:rPr>
                        <a:t> &amp; Resources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We will improve efficiency (productivity, cost, etc.) while also making decisions (including resource allocations) that are grounded in a strategic academic direction and data.</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r h="1129158">
                <a:tc>
                  <a:txBody>
                    <a:bodyPr/>
                    <a:lstStyle/>
                    <a:p>
                      <a:r>
                        <a:rPr lang="en-US" sz="2000" dirty="0">
                          <a:latin typeface="Calibri" panose="020F0502020204030204" pitchFamily="34" charset="0"/>
                          <a:cs typeface="Calibri" panose="020F0502020204030204" pitchFamily="34" charset="0"/>
                        </a:rPr>
                        <a:t>Culture</a:t>
                      </a:r>
                    </a:p>
                  </a:txBody>
                  <a:tcPr marL="68580" marR="68580" marT="34290" marB="34290"/>
                </a:tc>
                <a:tc>
                  <a:txBody>
                    <a:bodyPr/>
                    <a:lstStyle/>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We will build trust with the community, and we will have engaged stakeholders</a:t>
                      </a:r>
                    </a:p>
                    <a:p>
                      <a:r>
                        <a:rPr lang="en-US" sz="2000" b="0" i="1" u="none" strike="noStrike" kern="1200" baseline="0" dirty="0">
                          <a:solidFill>
                            <a:schemeClr val="dk1"/>
                          </a:solidFill>
                          <a:latin typeface="Calibri" panose="020F0502020204030204" pitchFamily="34" charset="0"/>
                          <a:ea typeface="+mn-ea"/>
                          <a:cs typeface="Calibri" panose="020F0502020204030204" pitchFamily="34" charset="0"/>
                        </a:rPr>
                        <a:t>(employees, students, parents, community members, partners, etc.) </a:t>
                      </a:r>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who are invested in the mission and vision and who support the creation of student-centered learning communities.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5" name="Title 1"/>
          <p:cNvSpPr>
            <a:spLocks noGrp="1"/>
          </p:cNvSpPr>
          <p:nvPr>
            <p:ph type="title"/>
          </p:nvPr>
        </p:nvSpPr>
        <p:spPr>
          <a:xfrm>
            <a:off x="1013931" y="317855"/>
            <a:ext cx="7886700" cy="596891"/>
          </a:xfrm>
        </p:spPr>
        <p:txBody>
          <a:bodyPr>
            <a:normAutofit/>
          </a:bodyPr>
          <a:lstStyle/>
          <a:p>
            <a:pPr algn="ctr"/>
            <a:r>
              <a:rPr lang="en-US" sz="3400" b="1" dirty="0"/>
              <a:t>Focus Area Descriptors</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16</a:t>
            </a:fld>
            <a:endParaRPr lang="en-US" dirty="0">
              <a:solidFill>
                <a:srgbClr val="F5F5F5"/>
              </a:solidFill>
            </a:endParaRPr>
          </a:p>
        </p:txBody>
      </p:sp>
    </p:spTree>
    <p:extLst>
      <p:ext uri="{BB962C8B-B14F-4D97-AF65-F5344CB8AC3E}">
        <p14:creationId xmlns:p14="http://schemas.microsoft.com/office/powerpoint/2010/main" val="3775456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6" y="76243"/>
            <a:ext cx="8329958" cy="584775"/>
          </a:xfrm>
          <a:prstGeom prst="rect">
            <a:avLst/>
          </a:prstGeom>
          <a:noFill/>
        </p:spPr>
        <p:txBody>
          <a:bodyPr wrap="square" rtlCol="0">
            <a:spAutoFit/>
          </a:bodyPr>
          <a:lstStyle/>
          <a:p>
            <a:pPr algn="ctr"/>
            <a:r>
              <a:rPr lang="en-US" sz="3200" b="1" i="1" dirty="0">
                <a:latin typeface="+mj-lt"/>
              </a:rPr>
              <a:t>Description of Strategy Categories</a:t>
            </a:r>
          </a:p>
        </p:txBody>
      </p:sp>
      <p:sp>
        <p:nvSpPr>
          <p:cNvPr id="5" name="TextBox 4"/>
          <p:cNvSpPr txBox="1"/>
          <p:nvPr/>
        </p:nvSpPr>
        <p:spPr>
          <a:xfrm>
            <a:off x="858786" y="1078326"/>
            <a:ext cx="8085658" cy="4154984"/>
          </a:xfrm>
          <a:prstGeom prst="rect">
            <a:avLst/>
          </a:prstGeom>
          <a:noFill/>
        </p:spPr>
        <p:txBody>
          <a:bodyPr wrap="square" rtlCol="0">
            <a:spAutoFit/>
          </a:bodyPr>
          <a:lstStyle/>
          <a:p>
            <a:pPr marL="742950" indent="-742950">
              <a:buFont typeface="+mj-lt"/>
              <a:buAutoNum type="arabicPeriod"/>
            </a:pPr>
            <a:r>
              <a:rPr lang="en-US" sz="2400" b="1" dirty="0">
                <a:latin typeface="Calibri" panose="020F0502020204030204" pitchFamily="34" charset="0"/>
                <a:cs typeface="Calibri" panose="020F0502020204030204" pitchFamily="34" charset="0"/>
              </a:rPr>
              <a:t>Budget Parameters</a:t>
            </a:r>
            <a:r>
              <a:rPr lang="en-US" sz="2400" dirty="0">
                <a:latin typeface="Calibri" panose="020F0502020204030204" pitchFamily="34" charset="0"/>
                <a:cs typeface="Calibri" panose="020F0502020204030204" pitchFamily="34" charset="0"/>
              </a:rPr>
              <a:t> – </a:t>
            </a:r>
            <a:r>
              <a:rPr lang="en-US" sz="2400" dirty="0" smtClean="0">
                <a:latin typeface="Calibri" panose="020F0502020204030204" pitchFamily="34" charset="0"/>
                <a:cs typeface="Calibri" panose="020F0502020204030204" pitchFamily="34" charset="0"/>
              </a:rPr>
              <a:t>FY22 </a:t>
            </a:r>
            <a:r>
              <a:rPr lang="en-US" sz="2400" dirty="0">
                <a:latin typeface="Calibri" panose="020F0502020204030204" pitchFamily="34" charset="0"/>
                <a:cs typeface="Calibri" panose="020F0502020204030204" pitchFamily="34" charset="0"/>
              </a:rPr>
              <a:t>funding </a:t>
            </a:r>
            <a:r>
              <a:rPr lang="en-US" sz="2400" u="sng"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from the school’s 3-5 year strategic plan, ranked by the order of importance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Request</a:t>
            </a:r>
            <a:r>
              <a:rPr lang="en-US" sz="2400" dirty="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17</a:t>
            </a:fld>
            <a:endParaRPr lang="en-US" dirty="0"/>
          </a:p>
        </p:txBody>
      </p:sp>
    </p:spTree>
    <p:extLst>
      <p:ext uri="{BB962C8B-B14F-4D97-AF65-F5344CB8AC3E}">
        <p14:creationId xmlns:p14="http://schemas.microsoft.com/office/powerpoint/2010/main" val="4119372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FY22 </a:t>
            </a:r>
            <a:r>
              <a:rPr lang="en-US" sz="3200" b="1" i="1" dirty="0">
                <a:latin typeface="+mj-lt"/>
              </a:rPr>
              <a:t>Budget Parameters</a:t>
            </a:r>
          </a:p>
        </p:txBody>
      </p:sp>
      <p:sp>
        <p:nvSpPr>
          <p:cNvPr id="5" name="Slide Number Placeholder 4"/>
          <p:cNvSpPr>
            <a:spLocks noGrp="1"/>
          </p:cNvSpPr>
          <p:nvPr>
            <p:ph type="sldNum" sz="quarter" idx="12"/>
          </p:nvPr>
        </p:nvSpPr>
        <p:spPr/>
        <p:txBody>
          <a:bodyPr/>
          <a:lstStyle/>
          <a:p>
            <a:fld id="{3D6C3DC6-EF6E-8948-BFE6-808D46D584D8}" type="slidenum">
              <a:rPr lang="en-US" smtClean="0"/>
              <a:t>18</a:t>
            </a:fld>
            <a:endParaRPr lang="en-US" dirty="0"/>
          </a:p>
        </p:txBody>
      </p:sp>
      <p:graphicFrame>
        <p:nvGraphicFramePr>
          <p:cNvPr id="9" name="Table 3"/>
          <p:cNvGraphicFramePr/>
          <p:nvPr>
            <p:extLst>
              <p:ext uri="{D42A27DB-BD31-4B8C-83A1-F6EECF244321}">
                <p14:modId xmlns:p14="http://schemas.microsoft.com/office/powerpoint/2010/main" val="3297845763"/>
              </p:ext>
            </p:extLst>
          </p:nvPr>
        </p:nvGraphicFramePr>
        <p:xfrm>
          <a:off x="880716" y="936153"/>
          <a:ext cx="7990568" cy="5662412"/>
        </p:xfrm>
        <a:graphic>
          <a:graphicData uri="http://schemas.openxmlformats.org/drawingml/2006/table">
            <a:tbl>
              <a:tblPr firstRow="1" bandRow="1"/>
              <a:tblGrid>
                <a:gridCol w="3683938">
                  <a:extLst>
                    <a:ext uri="{9D8B030D-6E8A-4147-A177-3AD203B41FA5}">
                      <a16:colId xmlns:a16="http://schemas.microsoft.com/office/drawing/2014/main" val="20000"/>
                    </a:ext>
                  </a:extLst>
                </a:gridCol>
                <a:gridCol w="4306630">
                  <a:extLst>
                    <a:ext uri="{9D8B030D-6E8A-4147-A177-3AD203B41FA5}">
                      <a16:colId xmlns:a16="http://schemas.microsoft.com/office/drawing/2014/main" val="20001"/>
                    </a:ext>
                  </a:extLst>
                </a:gridCol>
              </a:tblGrid>
              <a:tr h="350387">
                <a:tc>
                  <a:txBody>
                    <a:bodyPr/>
                    <a:lstStyle/>
                    <a:p>
                      <a:pPr defTabSz="685800">
                        <a:defRPr sz="1700">
                          <a:latin typeface="Arial"/>
                          <a:ea typeface="Arial"/>
                          <a:cs typeface="Arial"/>
                          <a:sym typeface="Arial"/>
                        </a:defRPr>
                      </a:pPr>
                      <a:endParaRPr lang="en-US" sz="2000" dirty="0" smtClean="0"/>
                    </a:p>
                    <a:p>
                      <a:pPr defTabSz="685800">
                        <a:defRPr sz="1700">
                          <a:latin typeface="Arial"/>
                          <a:ea typeface="Arial"/>
                          <a:cs typeface="Arial"/>
                          <a:sym typeface="Arial"/>
                        </a:defRPr>
                      </a:pPr>
                      <a:r>
                        <a:rPr sz="2000" dirty="0" smtClean="0"/>
                        <a:t>FY2</a:t>
                      </a:r>
                      <a:r>
                        <a:rPr lang="en-US" sz="2000" dirty="0" smtClean="0"/>
                        <a:t>2</a:t>
                      </a:r>
                      <a:r>
                        <a:rPr sz="2000" dirty="0" smtClean="0"/>
                        <a:t> </a:t>
                      </a:r>
                      <a:r>
                        <a:rPr sz="2000" dirty="0"/>
                        <a:t>School Priorities</a:t>
                      </a:r>
                    </a:p>
                  </a:txBody>
                  <a:tcPr marL="45720" marR="45720" horzOverflow="overflow">
                    <a:solidFill>
                      <a:srgbClr val="439EB7"/>
                    </a:solidFill>
                  </a:tcPr>
                </a:tc>
                <a:tc>
                  <a:txBody>
                    <a:bodyPr/>
                    <a:lstStyle/>
                    <a:p>
                      <a:pPr defTabSz="685800">
                        <a:defRPr sz="1700">
                          <a:latin typeface="Arial"/>
                          <a:ea typeface="Arial"/>
                          <a:cs typeface="Arial"/>
                          <a:sym typeface="Arial"/>
                        </a:defRPr>
                      </a:pPr>
                      <a:endParaRPr lang="en-US" sz="2000" dirty="0" smtClean="0"/>
                    </a:p>
                    <a:p>
                      <a:pPr defTabSz="685800">
                        <a:defRPr sz="1700">
                          <a:latin typeface="Arial"/>
                          <a:ea typeface="Arial"/>
                          <a:cs typeface="Arial"/>
                          <a:sym typeface="Arial"/>
                        </a:defRPr>
                      </a:pPr>
                      <a:r>
                        <a:rPr sz="2000" dirty="0" smtClean="0"/>
                        <a:t>Rationale</a:t>
                      </a:r>
                      <a:endParaRPr sz="2000" dirty="0"/>
                    </a:p>
                  </a:txBody>
                  <a:tcPr marL="45720" marR="45720" horzOverflow="overflow">
                    <a:solidFill>
                      <a:srgbClr val="439EB7"/>
                    </a:solidFill>
                  </a:tcPr>
                </a:tc>
                <a:extLst>
                  <a:ext uri="{0D108BD9-81ED-4DB2-BD59-A6C34878D82A}">
                    <a16:rowId xmlns:a16="http://schemas.microsoft.com/office/drawing/2014/main" val="10000"/>
                  </a:ext>
                </a:extLst>
              </a:tr>
              <a:tr h="825622">
                <a:tc>
                  <a:txBody>
                    <a:bodyPr/>
                    <a:lstStyle/>
                    <a:p>
                      <a:pPr defTabSz="685800">
                        <a:defRPr sz="1800"/>
                      </a:pPr>
                      <a:r>
                        <a:rPr sz="1200" b="1" dirty="0">
                          <a:latin typeface="Gill Sans Light"/>
                          <a:ea typeface="Corbel"/>
                          <a:cs typeface="Corbel"/>
                          <a:sym typeface="Corbel"/>
                        </a:rPr>
                        <a:t>Embed a data-driven, multi-tier system of support to improve all subgroup performance in Math and ELA.</a:t>
                      </a:r>
                    </a:p>
                  </a:txBody>
                  <a:tcPr marL="45720" marR="45720" horzOverflow="overflow">
                    <a:solidFill>
                      <a:schemeClr val="accent1">
                        <a:lumMod val="40000"/>
                        <a:lumOff val="60000"/>
                      </a:schemeClr>
                    </a:solidFill>
                  </a:tcPr>
                </a:tc>
                <a:tc>
                  <a:txBody>
                    <a:bodyPr/>
                    <a:lstStyle/>
                    <a:p>
                      <a:pPr defTabSz="685800">
                        <a:defRPr sz="1800"/>
                      </a:pPr>
                      <a:r>
                        <a:rPr sz="1200" dirty="0">
                          <a:latin typeface="Gill Sans Light"/>
                          <a:ea typeface="Corbel"/>
                          <a:cs typeface="Corbel"/>
                          <a:sym typeface="Corbel"/>
                        </a:rPr>
                        <a:t>The student body at Sarah Smith Elementary School is one of the most diverse in APS.  Ensuring student needs are addressed along the continuum of services is crucial for continued school improvement</a:t>
                      </a:r>
                      <a:r>
                        <a:rPr sz="1200" dirty="0" smtClean="0">
                          <a:latin typeface="Gill Sans Light"/>
                          <a:ea typeface="Corbel"/>
                          <a:cs typeface="Corbel"/>
                          <a:sym typeface="Corbel"/>
                        </a:rPr>
                        <a:t>.</a:t>
                      </a:r>
                      <a:r>
                        <a:rPr lang="en-US" sz="1200" dirty="0" smtClean="0">
                          <a:latin typeface="Gill Sans Light"/>
                          <a:ea typeface="Corbel"/>
                          <a:cs typeface="Corbel"/>
                          <a:sym typeface="Corbel"/>
                        </a:rPr>
                        <a:t>  Small class sizes allow</a:t>
                      </a:r>
                      <a:r>
                        <a:rPr lang="en-US" sz="1200" baseline="0" dirty="0" smtClean="0">
                          <a:latin typeface="Gill Sans Light"/>
                          <a:ea typeface="Corbel"/>
                          <a:cs typeface="Corbel"/>
                          <a:sym typeface="Corbel"/>
                        </a:rPr>
                        <a:t> teachers to differentiate instruction and provide support based on students’ individual </a:t>
                      </a:r>
                      <a:r>
                        <a:rPr lang="en-US" sz="1200" baseline="0" dirty="0" smtClean="0">
                          <a:latin typeface="Gill Sans Light"/>
                          <a:ea typeface="Corbel"/>
                          <a:cs typeface="Corbel"/>
                          <a:sym typeface="Corbel"/>
                        </a:rPr>
                        <a:t>needs – crucial as we continue to address learning loss from the pandemic.</a:t>
                      </a:r>
                      <a:endParaRPr sz="1200" dirty="0">
                        <a:latin typeface="Gill Sans Light"/>
                        <a:ea typeface="Corbel"/>
                        <a:cs typeface="Corbel"/>
                        <a:sym typeface="Corbel"/>
                      </a:endParaRPr>
                    </a:p>
                  </a:txBody>
                  <a:tcPr marL="45720" marR="45720" horzOverflow="overflow">
                    <a:solidFill>
                      <a:schemeClr val="accent1">
                        <a:lumMod val="40000"/>
                        <a:lumOff val="60000"/>
                      </a:schemeClr>
                    </a:solidFill>
                  </a:tcPr>
                </a:tc>
                <a:extLst>
                  <a:ext uri="{0D108BD9-81ED-4DB2-BD59-A6C34878D82A}">
                    <a16:rowId xmlns:a16="http://schemas.microsoft.com/office/drawing/2014/main" val="10001"/>
                  </a:ext>
                </a:extLst>
              </a:tr>
              <a:tr h="825622">
                <a:tc>
                  <a:txBody>
                    <a:bodyPr/>
                    <a:lstStyle/>
                    <a:p>
                      <a:pPr defTabSz="685800">
                        <a:defRPr sz="1800"/>
                      </a:pPr>
                      <a:r>
                        <a:rPr sz="1200" b="1" dirty="0" smtClean="0">
                          <a:latin typeface="Gill Sans Light"/>
                          <a:ea typeface="Corbel"/>
                          <a:cs typeface="Corbel"/>
                          <a:sym typeface="Corbel"/>
                        </a:rPr>
                        <a:t>Develop </a:t>
                      </a:r>
                      <a:r>
                        <a:rPr sz="1200" b="1" dirty="0">
                          <a:latin typeface="Gill Sans Light"/>
                          <a:ea typeface="Corbel"/>
                          <a:cs typeface="Corbel"/>
                          <a:sym typeface="Corbel"/>
                        </a:rPr>
                        <a:t>a literate community in which students read and write with clarity and fluency across the curriculum.</a:t>
                      </a:r>
                    </a:p>
                  </a:txBody>
                  <a:tcPr marL="45720" marR="45720" horzOverflow="overflow">
                    <a:solidFill>
                      <a:schemeClr val="accent1">
                        <a:lumMod val="20000"/>
                        <a:lumOff val="80000"/>
                      </a:schemeClr>
                    </a:solidFill>
                  </a:tcPr>
                </a:tc>
                <a:tc>
                  <a:txBody>
                    <a:bodyPr/>
                    <a:lstStyle/>
                    <a:p>
                      <a:pPr defTabSz="685800">
                        <a:defRPr sz="1800"/>
                      </a:pPr>
                      <a:r>
                        <a:rPr lang="en-US" sz="1200" dirty="0" smtClean="0">
                          <a:latin typeface="Gill Sans Light"/>
                          <a:ea typeface="Corbel"/>
                          <a:cs typeface="Corbel"/>
                          <a:sym typeface="Corbel"/>
                        </a:rPr>
                        <a:t>Literacy</a:t>
                      </a:r>
                      <a:r>
                        <a:rPr lang="en-US" sz="1200" baseline="0" dirty="0" smtClean="0">
                          <a:latin typeface="Gill Sans Light"/>
                          <a:ea typeface="Corbel"/>
                          <a:cs typeface="Corbel"/>
                          <a:sym typeface="Corbel"/>
                        </a:rPr>
                        <a:t> development remains central to our school’s instructional program.  Reading scores are higher in K-2, but drop in 3-5 as students must manipulate material more</a:t>
                      </a:r>
                      <a:r>
                        <a:rPr lang="en-US" sz="1200" baseline="0" dirty="0" smtClean="0">
                          <a:latin typeface="Gill Sans Light"/>
                          <a:ea typeface="Corbel"/>
                          <a:cs typeface="Corbel"/>
                          <a:sym typeface="Corbel"/>
                        </a:rPr>
                        <a:t>.  Additional support here is crucial.</a:t>
                      </a:r>
                      <a:endParaRPr sz="1200" dirty="0">
                        <a:latin typeface="Gill Sans Light"/>
                        <a:ea typeface="Corbel"/>
                        <a:cs typeface="Corbel"/>
                        <a:sym typeface="Corbel"/>
                      </a:endParaRPr>
                    </a:p>
                  </a:txBody>
                  <a:tcPr marL="45720" marR="45720" horzOverflow="overflow">
                    <a:solidFill>
                      <a:schemeClr val="accent1">
                        <a:lumMod val="20000"/>
                        <a:lumOff val="80000"/>
                      </a:schemeClr>
                    </a:solidFill>
                  </a:tcPr>
                </a:tc>
                <a:extLst>
                  <a:ext uri="{0D108BD9-81ED-4DB2-BD59-A6C34878D82A}">
                    <a16:rowId xmlns:a16="http://schemas.microsoft.com/office/drawing/2014/main" val="10002"/>
                  </a:ext>
                </a:extLst>
              </a:tr>
              <a:tr h="825622">
                <a:tc>
                  <a:txBody>
                    <a:bodyPr/>
                    <a:lstStyle/>
                    <a:p>
                      <a:pPr defTabSz="914400">
                        <a:spcBef>
                          <a:spcPts val="1000"/>
                        </a:spcBef>
                        <a:defRPr sz="1800"/>
                      </a:pPr>
                      <a:r>
                        <a:rPr sz="1200" b="1" dirty="0">
                          <a:latin typeface="Gill Sans Light"/>
                          <a:ea typeface="Gill Sans Light"/>
                          <a:cs typeface="Gill Sans Light"/>
                          <a:sym typeface="Gill Sans Light"/>
                        </a:rPr>
                        <a:t>Optimize and acquire resources to prepare our students to be 21st century learners.</a:t>
                      </a:r>
                    </a:p>
                  </a:txBody>
                  <a:tcPr marL="45720" marR="45720" horzOverflow="overflow">
                    <a:solidFill>
                      <a:schemeClr val="accent1">
                        <a:lumMod val="40000"/>
                        <a:lumOff val="60000"/>
                      </a:schemeClr>
                    </a:solidFill>
                  </a:tcPr>
                </a:tc>
                <a:tc>
                  <a:txBody>
                    <a:bodyPr/>
                    <a:lstStyle/>
                    <a:p>
                      <a:pPr defTabSz="685800">
                        <a:defRPr sz="1500">
                          <a:latin typeface="Corbel"/>
                          <a:ea typeface="Corbel"/>
                          <a:cs typeface="Corbel"/>
                          <a:sym typeface="Corbel"/>
                        </a:defRPr>
                      </a:pPr>
                      <a:r>
                        <a:rPr lang="en-US" sz="1200" dirty="0" smtClean="0">
                          <a:latin typeface="Gill Sans Light"/>
                        </a:rPr>
                        <a:t>As additional instructional technologies continue</a:t>
                      </a:r>
                      <a:r>
                        <a:rPr lang="en-US" sz="1200" baseline="0" dirty="0" smtClean="0">
                          <a:latin typeface="Gill Sans Light"/>
                        </a:rPr>
                        <a:t> to be utilized by the school, ensuring that students acquire digital citizenship skills is vital, along with a vertical progression of the school’s expectations regarding technology.</a:t>
                      </a:r>
                      <a:endParaRPr sz="1200" dirty="0">
                        <a:latin typeface="Gill Sans Light"/>
                      </a:endParaRPr>
                    </a:p>
                  </a:txBody>
                  <a:tcPr marL="45720" marR="45720" horzOverflow="overflow">
                    <a:solidFill>
                      <a:schemeClr val="accent1">
                        <a:lumMod val="40000"/>
                        <a:lumOff val="60000"/>
                      </a:schemeClr>
                    </a:solidFill>
                  </a:tcPr>
                </a:tc>
                <a:extLst>
                  <a:ext uri="{0D108BD9-81ED-4DB2-BD59-A6C34878D82A}">
                    <a16:rowId xmlns:a16="http://schemas.microsoft.com/office/drawing/2014/main" val="2346339543"/>
                  </a:ext>
                </a:extLst>
              </a:tr>
              <a:tr h="825622">
                <a:tc>
                  <a:txBody>
                    <a:bodyPr/>
                    <a:lstStyle/>
                    <a:p>
                      <a:pPr defTabSz="914400">
                        <a:lnSpc>
                          <a:spcPct val="115000"/>
                        </a:lnSpc>
                        <a:defRPr sz="1500">
                          <a:latin typeface="Gill Sans Light"/>
                          <a:ea typeface="Gill Sans Light"/>
                          <a:cs typeface="Gill Sans Light"/>
                          <a:sym typeface="Gill Sans Light"/>
                        </a:defRPr>
                      </a:pPr>
                      <a:r>
                        <a:rPr sz="1200" b="1">
                          <a:latin typeface="Gill Sans Light"/>
                        </a:rPr>
                        <a:t>Offer a rigorous curriculum with an enhanced focus on the integration and application of math, science, and technology.</a:t>
                      </a:r>
                    </a:p>
                  </a:txBody>
                  <a:tcPr marL="45720" marR="45720" horzOverflow="overflow">
                    <a:solidFill>
                      <a:schemeClr val="accent1">
                        <a:lumMod val="20000"/>
                        <a:lumOff val="80000"/>
                      </a:schemeClr>
                    </a:solidFill>
                  </a:tcPr>
                </a:tc>
                <a:tc>
                  <a:txBody>
                    <a:bodyPr/>
                    <a:lstStyle/>
                    <a:p>
                      <a:pPr defTabSz="685800">
                        <a:defRPr sz="1800"/>
                      </a:pPr>
                      <a:r>
                        <a:rPr sz="1200" dirty="0">
                          <a:latin typeface="Gill Sans Light"/>
                          <a:ea typeface="Corbel"/>
                          <a:cs typeface="Corbel"/>
                          <a:sym typeface="Corbel"/>
                        </a:rPr>
                        <a:t>Student achievement in mathematics has increased over </a:t>
                      </a:r>
                      <a:r>
                        <a:rPr sz="1200" dirty="0" smtClean="0">
                          <a:latin typeface="Gill Sans Light"/>
                          <a:ea typeface="Corbel"/>
                          <a:cs typeface="Corbel"/>
                          <a:sym typeface="Corbel"/>
                        </a:rPr>
                        <a:t>time</a:t>
                      </a:r>
                      <a:r>
                        <a:rPr lang="en-US" sz="1200" dirty="0" smtClean="0">
                          <a:latin typeface="Gill Sans Light"/>
                          <a:ea typeface="Corbel"/>
                          <a:cs typeface="Corbel"/>
                          <a:sym typeface="Corbel"/>
                        </a:rPr>
                        <a:t>,</a:t>
                      </a:r>
                      <a:r>
                        <a:rPr lang="en-US" sz="1200" baseline="0" dirty="0" smtClean="0">
                          <a:latin typeface="Gill Sans Light"/>
                          <a:ea typeface="Corbel"/>
                          <a:cs typeface="Corbel"/>
                          <a:sym typeface="Corbel"/>
                        </a:rPr>
                        <a:t> though it remains behind reading in K-2. Ensuring that all students develop conceptual understanding and fluency in the early years will help build stronger math students in grades 3-5.  </a:t>
                      </a:r>
                      <a:endParaRPr sz="1200" dirty="0">
                        <a:latin typeface="Gill Sans Light"/>
                        <a:ea typeface="Corbel"/>
                        <a:cs typeface="Corbel"/>
                        <a:sym typeface="Corbel"/>
                      </a:endParaRPr>
                    </a:p>
                  </a:txBody>
                  <a:tcPr marL="45720" marR="45720" horzOverflow="overflow">
                    <a:solidFill>
                      <a:schemeClr val="accent1">
                        <a:lumMod val="20000"/>
                        <a:lumOff val="80000"/>
                      </a:schemeClr>
                    </a:solidFill>
                  </a:tcPr>
                </a:tc>
                <a:extLst>
                  <a:ext uri="{0D108BD9-81ED-4DB2-BD59-A6C34878D82A}">
                    <a16:rowId xmlns:a16="http://schemas.microsoft.com/office/drawing/2014/main" val="10003"/>
                  </a:ext>
                </a:extLst>
              </a:tr>
              <a:tr h="825622">
                <a:tc>
                  <a:txBody>
                    <a:bodyPr/>
                    <a:lstStyle/>
                    <a:p>
                      <a:pPr defTabSz="914400">
                        <a:lnSpc>
                          <a:spcPct val="115000"/>
                        </a:lnSpc>
                        <a:defRPr sz="1800"/>
                      </a:pPr>
                      <a:r>
                        <a:rPr sz="1200" b="1" dirty="0">
                          <a:latin typeface="Gill Sans Light"/>
                          <a:ea typeface="Gill Sans Light"/>
                          <a:cs typeface="Gill Sans Light"/>
                          <a:sym typeface="Gill Sans Light"/>
                        </a:rPr>
                        <a:t>Create a well-rounded curriculum that develops the whole child by providing more exposure to and appreciation of the Arts and social-emotional learning. </a:t>
                      </a:r>
                    </a:p>
                  </a:txBody>
                  <a:tcPr marL="45720" marR="45720" horzOverflow="overflow">
                    <a:solidFill>
                      <a:schemeClr val="accent1">
                        <a:lumMod val="40000"/>
                        <a:lumOff val="60000"/>
                      </a:schemeClr>
                    </a:solidFill>
                  </a:tcPr>
                </a:tc>
                <a:tc>
                  <a:txBody>
                    <a:bodyPr/>
                    <a:lstStyle/>
                    <a:p>
                      <a:pPr defTabSz="685800">
                        <a:defRPr sz="1800"/>
                      </a:pPr>
                      <a:r>
                        <a:rPr lang="en-US" sz="1200" dirty="0" smtClean="0">
                          <a:latin typeface="Gill Sans Light"/>
                          <a:ea typeface="Corbel"/>
                          <a:cs typeface="Corbel"/>
                          <a:sym typeface="Corbel"/>
                        </a:rPr>
                        <a:t>Providing</a:t>
                      </a:r>
                      <a:r>
                        <a:rPr lang="en-US" sz="1200" baseline="0" dirty="0" smtClean="0">
                          <a:latin typeface="Gill Sans Light"/>
                          <a:ea typeface="Corbel"/>
                          <a:cs typeface="Corbel"/>
                          <a:sym typeface="Corbel"/>
                        </a:rPr>
                        <a:t> sufficient Specials offerings that tap into various interests, along with support to address the diverse social and emotional needs of students can foster engagement and a sense of belonging for all.</a:t>
                      </a:r>
                      <a:endParaRPr sz="1200" dirty="0">
                        <a:latin typeface="Gill Sans Light"/>
                        <a:ea typeface="Corbel"/>
                        <a:cs typeface="Corbel"/>
                        <a:sym typeface="Corbel"/>
                      </a:endParaRPr>
                    </a:p>
                  </a:txBody>
                  <a:tcPr marL="45720" marR="45720" horzOverflow="overflow">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30132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FY22 </a:t>
            </a:r>
            <a:r>
              <a:rPr lang="en-US" sz="3200" b="1" i="1" dirty="0">
                <a:latin typeface="+mj-lt"/>
              </a:rPr>
              <a:t>Budget Parameters</a:t>
            </a:r>
          </a:p>
        </p:txBody>
      </p:sp>
      <p:sp>
        <p:nvSpPr>
          <p:cNvPr id="5" name="Slide Number Placeholder 4"/>
          <p:cNvSpPr>
            <a:spLocks noGrp="1"/>
          </p:cNvSpPr>
          <p:nvPr>
            <p:ph type="sldNum" sz="quarter" idx="12"/>
          </p:nvPr>
        </p:nvSpPr>
        <p:spPr/>
        <p:txBody>
          <a:bodyPr/>
          <a:lstStyle/>
          <a:p>
            <a:fld id="{3D6C3DC6-EF6E-8948-BFE6-808D46D584D8}" type="slidenum">
              <a:rPr lang="en-US" smtClean="0"/>
              <a:t>19</a:t>
            </a:fld>
            <a:endParaRPr lang="en-US" dirty="0"/>
          </a:p>
        </p:txBody>
      </p:sp>
      <p:graphicFrame>
        <p:nvGraphicFramePr>
          <p:cNvPr id="10" name="Table 3"/>
          <p:cNvGraphicFramePr/>
          <p:nvPr>
            <p:extLst>
              <p:ext uri="{D42A27DB-BD31-4B8C-83A1-F6EECF244321}">
                <p14:modId xmlns:p14="http://schemas.microsoft.com/office/powerpoint/2010/main" val="777341887"/>
              </p:ext>
            </p:extLst>
          </p:nvPr>
        </p:nvGraphicFramePr>
        <p:xfrm>
          <a:off x="994298" y="1057246"/>
          <a:ext cx="7723574" cy="5314168"/>
        </p:xfrm>
        <a:graphic>
          <a:graphicData uri="http://schemas.openxmlformats.org/drawingml/2006/table">
            <a:tbl>
              <a:tblPr firstRow="1" bandRow="1"/>
              <a:tblGrid>
                <a:gridCol w="3861787">
                  <a:extLst>
                    <a:ext uri="{9D8B030D-6E8A-4147-A177-3AD203B41FA5}">
                      <a16:colId xmlns:a16="http://schemas.microsoft.com/office/drawing/2014/main" val="20000"/>
                    </a:ext>
                  </a:extLst>
                </a:gridCol>
                <a:gridCol w="3861787">
                  <a:extLst>
                    <a:ext uri="{9D8B030D-6E8A-4147-A177-3AD203B41FA5}">
                      <a16:colId xmlns:a16="http://schemas.microsoft.com/office/drawing/2014/main" val="20001"/>
                    </a:ext>
                  </a:extLst>
                </a:gridCol>
              </a:tblGrid>
              <a:tr h="825622">
                <a:tc>
                  <a:txBody>
                    <a:bodyPr/>
                    <a:lstStyle/>
                    <a:p>
                      <a:pPr defTabSz="685800">
                        <a:defRPr sz="2000">
                          <a:latin typeface="Arial"/>
                          <a:ea typeface="Arial"/>
                          <a:cs typeface="Arial"/>
                          <a:sym typeface="Arial"/>
                        </a:defRPr>
                      </a:pPr>
                      <a:endParaRPr dirty="0"/>
                    </a:p>
                    <a:p>
                      <a:pPr defTabSz="685800">
                        <a:defRPr sz="2000">
                          <a:latin typeface="Arial"/>
                          <a:ea typeface="Arial"/>
                          <a:cs typeface="Arial"/>
                          <a:sym typeface="Arial"/>
                        </a:defRPr>
                      </a:pPr>
                      <a:r>
                        <a:rPr dirty="0" smtClean="0"/>
                        <a:t>FY2</a:t>
                      </a:r>
                      <a:r>
                        <a:rPr lang="en-US" dirty="0" smtClean="0"/>
                        <a:t>2</a:t>
                      </a:r>
                      <a:r>
                        <a:rPr dirty="0" smtClean="0"/>
                        <a:t> </a:t>
                      </a:r>
                      <a:r>
                        <a:rPr dirty="0"/>
                        <a:t>School Priorities</a:t>
                      </a:r>
                    </a:p>
                  </a:txBody>
                  <a:tcPr marL="45720" marR="45720" horzOverflow="overflow">
                    <a:solidFill>
                      <a:srgbClr val="439EB7"/>
                    </a:solidFill>
                  </a:tcPr>
                </a:tc>
                <a:tc>
                  <a:txBody>
                    <a:bodyPr/>
                    <a:lstStyle/>
                    <a:p>
                      <a:pPr defTabSz="685800">
                        <a:defRPr sz="2000">
                          <a:latin typeface="Arial"/>
                          <a:ea typeface="Arial"/>
                          <a:cs typeface="Arial"/>
                          <a:sym typeface="Arial"/>
                        </a:defRPr>
                      </a:pPr>
                      <a:endParaRPr/>
                    </a:p>
                    <a:p>
                      <a:pPr defTabSz="685800">
                        <a:defRPr sz="2000">
                          <a:latin typeface="Arial"/>
                          <a:ea typeface="Arial"/>
                          <a:cs typeface="Arial"/>
                          <a:sym typeface="Arial"/>
                        </a:defRPr>
                      </a:pPr>
                      <a:r>
                        <a:t>Rationale</a:t>
                      </a:r>
                    </a:p>
                  </a:txBody>
                  <a:tcPr marL="45720" marR="45720" horzOverflow="overflow">
                    <a:solidFill>
                      <a:srgbClr val="439EB7"/>
                    </a:solidFill>
                  </a:tcPr>
                </a:tc>
                <a:extLst>
                  <a:ext uri="{0D108BD9-81ED-4DB2-BD59-A6C34878D82A}">
                    <a16:rowId xmlns:a16="http://schemas.microsoft.com/office/drawing/2014/main" val="10000"/>
                  </a:ext>
                </a:extLst>
              </a:tr>
              <a:tr h="825622">
                <a:tc>
                  <a:txBody>
                    <a:bodyPr/>
                    <a:lstStyle/>
                    <a:p>
                      <a:pPr defTabSz="914400">
                        <a:spcBef>
                          <a:spcPts val="1000"/>
                        </a:spcBef>
                        <a:defRPr sz="1800"/>
                      </a:pPr>
                      <a:r>
                        <a:rPr lang="en-US" sz="1200" b="1" dirty="0" smtClean="0">
                          <a:latin typeface="Gill Sans Light"/>
                          <a:ea typeface="Gill Sans Light"/>
                          <a:cs typeface="Gill Sans Light"/>
                          <a:sym typeface="Gill Sans Light"/>
                        </a:rPr>
                        <a:t>Develop a faculty/staff base that serves the growing language needs of the school.</a:t>
                      </a:r>
                      <a:endParaRPr sz="1200" b="1" dirty="0">
                        <a:latin typeface="Gill Sans Light"/>
                        <a:ea typeface="Gill Sans Light"/>
                        <a:cs typeface="Gill Sans Light"/>
                        <a:sym typeface="Gill Sans Light"/>
                      </a:endParaRPr>
                    </a:p>
                  </a:txBody>
                  <a:tcPr marL="45720" marR="45720" horzOverflow="overflow">
                    <a:solidFill>
                      <a:schemeClr val="accent1">
                        <a:lumMod val="20000"/>
                        <a:lumOff val="80000"/>
                      </a:schemeClr>
                    </a:solidFill>
                  </a:tcPr>
                </a:tc>
                <a:tc>
                  <a:txBody>
                    <a:bodyPr/>
                    <a:lstStyle/>
                    <a:p>
                      <a:pPr defTabSz="685800">
                        <a:defRPr sz="1500">
                          <a:latin typeface="Corbel"/>
                          <a:ea typeface="Corbel"/>
                          <a:cs typeface="Corbel"/>
                          <a:sym typeface="Corbel"/>
                        </a:defRPr>
                      </a:pPr>
                      <a:r>
                        <a:rPr lang="en-US" sz="1200" dirty="0" smtClean="0">
                          <a:latin typeface="Gill Sans Light"/>
                        </a:rPr>
                        <a:t>As an IB World School,</a:t>
                      </a:r>
                      <a:r>
                        <a:rPr lang="en-US" sz="1200" baseline="0" dirty="0" smtClean="0">
                          <a:latin typeface="Gill Sans Light"/>
                        </a:rPr>
                        <a:t> we want to keep up the momentum from our recent IB reauthorization visit.  Central to this is hiring qualified staff members to address the diverse language needs of students and of the IB Programme.</a:t>
                      </a:r>
                      <a:endParaRPr sz="1200" dirty="0">
                        <a:latin typeface="Gill Sans Light"/>
                      </a:endParaRPr>
                    </a:p>
                  </a:txBody>
                  <a:tcPr marL="45720" marR="45720" horzOverflow="overflow">
                    <a:solidFill>
                      <a:schemeClr val="accent1">
                        <a:lumMod val="20000"/>
                        <a:lumOff val="80000"/>
                      </a:schemeClr>
                    </a:solidFill>
                  </a:tcPr>
                </a:tc>
                <a:extLst>
                  <a:ext uri="{0D108BD9-81ED-4DB2-BD59-A6C34878D82A}">
                    <a16:rowId xmlns:a16="http://schemas.microsoft.com/office/drawing/2014/main" val="2691832028"/>
                  </a:ext>
                </a:extLst>
              </a:tr>
              <a:tr h="825622">
                <a:tc>
                  <a:txBody>
                    <a:bodyPr/>
                    <a:lstStyle/>
                    <a:p>
                      <a:pPr defTabSz="914400">
                        <a:lnSpc>
                          <a:spcPct val="115000"/>
                        </a:lnSpc>
                        <a:defRPr sz="1800"/>
                      </a:pPr>
                      <a:r>
                        <a:rPr sz="1200" b="1" dirty="0" smtClean="0">
                          <a:latin typeface="Gill Sans Light"/>
                          <a:ea typeface="Gill Sans Light"/>
                          <a:cs typeface="Gill Sans Light"/>
                          <a:sym typeface="Gill Sans Light"/>
                        </a:rPr>
                        <a:t>Offer authentic and diverse professional learning experiences to increase teacher efficacy. </a:t>
                      </a:r>
                      <a:endParaRPr sz="1200" b="1" dirty="0">
                        <a:latin typeface="Gill Sans Light"/>
                        <a:ea typeface="Gill Sans Light"/>
                        <a:cs typeface="Gill Sans Light"/>
                        <a:sym typeface="Gill Sans Light"/>
                      </a:endParaRPr>
                    </a:p>
                  </a:txBody>
                  <a:tcPr marL="45720" marR="45720" horzOverflow="overflow">
                    <a:solidFill>
                      <a:schemeClr val="accent1">
                        <a:lumMod val="40000"/>
                        <a:lumOff val="60000"/>
                      </a:schemeClr>
                    </a:solidFill>
                  </a:tcPr>
                </a:tc>
                <a:tc>
                  <a:txBody>
                    <a:bodyPr/>
                    <a:lstStyle/>
                    <a:p>
                      <a:pPr defTabSz="685800">
                        <a:defRPr sz="1800"/>
                      </a:pPr>
                      <a:r>
                        <a:rPr lang="en-US" sz="1200" dirty="0" smtClean="0">
                          <a:latin typeface="Gill Sans Light"/>
                          <a:ea typeface="Corbel"/>
                          <a:cs typeface="Corbel"/>
                          <a:sym typeface="Corbel"/>
                        </a:rPr>
                        <a:t>Further</a:t>
                      </a:r>
                      <a:r>
                        <a:rPr lang="en-US" sz="1200" baseline="0" dirty="0" smtClean="0">
                          <a:latin typeface="Gill Sans Light"/>
                          <a:ea typeface="Corbel"/>
                          <a:cs typeface="Corbel"/>
                          <a:sym typeface="Corbel"/>
                        </a:rPr>
                        <a:t> job-embedded professional development that aligns with our strategic plan and priorities, as well as our signature plan, is necessary for continued academic success.</a:t>
                      </a:r>
                      <a:endParaRPr sz="1200" dirty="0">
                        <a:latin typeface="Gill Sans Light"/>
                        <a:ea typeface="Corbel"/>
                        <a:cs typeface="Corbel"/>
                        <a:sym typeface="Corbel"/>
                      </a:endParaRPr>
                    </a:p>
                  </a:txBody>
                  <a:tcPr marL="45720" marR="45720" horzOverflow="overflow">
                    <a:solidFill>
                      <a:schemeClr val="accent1">
                        <a:lumMod val="40000"/>
                        <a:lumOff val="60000"/>
                      </a:schemeClr>
                    </a:solidFill>
                  </a:tcPr>
                </a:tc>
                <a:extLst>
                  <a:ext uri="{0D108BD9-81ED-4DB2-BD59-A6C34878D82A}">
                    <a16:rowId xmlns:a16="http://schemas.microsoft.com/office/drawing/2014/main" val="10001"/>
                  </a:ext>
                </a:extLst>
              </a:tr>
              <a:tr h="825622">
                <a:tc>
                  <a:txBody>
                    <a:bodyPr/>
                    <a:lstStyle/>
                    <a:p>
                      <a:pPr defTabSz="685800">
                        <a:defRPr sz="2000">
                          <a:latin typeface="Corbel"/>
                          <a:ea typeface="Corbel"/>
                          <a:cs typeface="Corbel"/>
                          <a:sym typeface="Corbel"/>
                        </a:defRPr>
                      </a:pPr>
                      <a:r>
                        <a:rPr lang="en-US" sz="1200" b="1" dirty="0" smtClean="0">
                          <a:latin typeface="Gill Sans Light"/>
                        </a:rPr>
                        <a:t>Foster</a:t>
                      </a:r>
                      <a:r>
                        <a:rPr lang="en-US" sz="1200" b="1" baseline="0" dirty="0" smtClean="0">
                          <a:latin typeface="Gill Sans Light"/>
                        </a:rPr>
                        <a:t> an active and engaged school community that encourages inclusion of all stakeholders.</a:t>
                      </a:r>
                      <a:endParaRPr sz="1200" b="1" dirty="0">
                        <a:latin typeface="Gill Sans Light"/>
                      </a:endParaRPr>
                    </a:p>
                  </a:txBody>
                  <a:tcPr marL="45720" marR="45720" horzOverflow="overflow">
                    <a:solidFill>
                      <a:schemeClr val="accent1">
                        <a:lumMod val="20000"/>
                        <a:lumOff val="80000"/>
                      </a:schemeClr>
                    </a:solidFill>
                  </a:tcPr>
                </a:tc>
                <a:tc>
                  <a:txBody>
                    <a:bodyPr/>
                    <a:lstStyle/>
                    <a:p>
                      <a:pPr defTabSz="685800">
                        <a:defRPr sz="2000">
                          <a:latin typeface="Corbel"/>
                          <a:ea typeface="Corbel"/>
                          <a:cs typeface="Corbel"/>
                          <a:sym typeface="Corbel"/>
                        </a:defRPr>
                      </a:pPr>
                      <a:r>
                        <a:rPr lang="en-US" sz="1200" dirty="0" smtClean="0">
                          <a:latin typeface="Gill Sans Light"/>
                        </a:rPr>
                        <a:t>Ensuring inclusion</a:t>
                      </a:r>
                      <a:r>
                        <a:rPr lang="en-US" sz="1200" baseline="0" dirty="0" smtClean="0">
                          <a:latin typeface="Gill Sans Light"/>
                        </a:rPr>
                        <a:t> among all stakeholders is key to raising achievement in any setting, particularly one as diverse as Sarah Smith.  Ensuring different members of our school community has a voice will allow subgroup performance to grow.</a:t>
                      </a:r>
                      <a:endParaRPr sz="1200" dirty="0">
                        <a:latin typeface="Gill Sans Light"/>
                      </a:endParaRPr>
                    </a:p>
                  </a:txBody>
                  <a:tcPr marL="45720" marR="45720" horzOverflow="overflow">
                    <a:solidFill>
                      <a:schemeClr val="accent1">
                        <a:lumMod val="20000"/>
                        <a:lumOff val="80000"/>
                      </a:schemeClr>
                    </a:solidFill>
                  </a:tcPr>
                </a:tc>
                <a:extLst>
                  <a:ext uri="{0D108BD9-81ED-4DB2-BD59-A6C34878D82A}">
                    <a16:rowId xmlns:a16="http://schemas.microsoft.com/office/drawing/2014/main" val="1138583769"/>
                  </a:ext>
                </a:extLst>
              </a:tr>
              <a:tr h="825622">
                <a:tc>
                  <a:txBody>
                    <a:bodyPr/>
                    <a:lstStyle/>
                    <a:p>
                      <a:pPr defTabSz="685800">
                        <a:defRPr sz="2000">
                          <a:latin typeface="Corbel"/>
                          <a:ea typeface="Corbel"/>
                          <a:cs typeface="Corbel"/>
                          <a:sym typeface="Corbel"/>
                        </a:defRPr>
                      </a:pPr>
                      <a:r>
                        <a:rPr lang="en-US" sz="1200" b="1" dirty="0" smtClean="0">
                          <a:latin typeface="Gill Sans Light"/>
                        </a:rPr>
                        <a:t>Cultivate a global learning community that cohesively aligns our school’s systems</a:t>
                      </a:r>
                      <a:r>
                        <a:rPr lang="en-US" sz="1200" b="1" baseline="0" dirty="0" smtClean="0">
                          <a:latin typeface="Gill Sans Light"/>
                        </a:rPr>
                        <a:t> and resources with the IB curriculum and supports our diverse population</a:t>
                      </a:r>
                      <a:endParaRPr sz="1200" b="1" dirty="0">
                        <a:latin typeface="Gill Sans Light"/>
                      </a:endParaRPr>
                    </a:p>
                  </a:txBody>
                  <a:tcPr marL="45720" marR="45720" horzOverflow="overflow">
                    <a:solidFill>
                      <a:schemeClr val="accent1">
                        <a:lumMod val="40000"/>
                        <a:lumOff val="60000"/>
                      </a:schemeClr>
                    </a:solidFill>
                  </a:tcPr>
                </a:tc>
                <a:tc>
                  <a:txBody>
                    <a:bodyPr/>
                    <a:lstStyle/>
                    <a:p>
                      <a:pPr defTabSz="685800">
                        <a:defRPr sz="2000">
                          <a:latin typeface="Corbel"/>
                          <a:ea typeface="Corbel"/>
                          <a:cs typeface="Corbel"/>
                          <a:sym typeface="Corbel"/>
                        </a:defRPr>
                      </a:pPr>
                      <a:r>
                        <a:rPr lang="en-US" sz="1200" dirty="0" smtClean="0">
                          <a:latin typeface="Gill Sans Light"/>
                        </a:rPr>
                        <a:t>Our IB Programming should</a:t>
                      </a:r>
                      <a:r>
                        <a:rPr lang="en-US" sz="1200" baseline="0" dirty="0" smtClean="0">
                          <a:latin typeface="Gill Sans Light"/>
                        </a:rPr>
                        <a:t> ensure our diversity is capitalized upon as a potential strength.  Continuing to develop efficacy in inquiry-based instruction will allow all populations to thrive.</a:t>
                      </a:r>
                      <a:endParaRPr sz="1200" dirty="0">
                        <a:latin typeface="Gill Sans Light"/>
                      </a:endParaRPr>
                    </a:p>
                  </a:txBody>
                  <a:tcPr marL="45720" marR="45720" horzOverflow="overflow">
                    <a:solidFill>
                      <a:schemeClr val="accent1">
                        <a:lumMod val="40000"/>
                        <a:lumOff val="60000"/>
                      </a:schemeClr>
                    </a:solidFill>
                  </a:tcPr>
                </a:tc>
                <a:extLst>
                  <a:ext uri="{0D108BD9-81ED-4DB2-BD59-A6C34878D82A}">
                    <a16:rowId xmlns:a16="http://schemas.microsoft.com/office/drawing/2014/main" val="10005"/>
                  </a:ext>
                </a:extLst>
              </a:tr>
              <a:tr h="825622">
                <a:tc>
                  <a:txBody>
                    <a:bodyPr/>
                    <a:lstStyle/>
                    <a:p>
                      <a:pPr defTabSz="685800">
                        <a:defRPr sz="2000">
                          <a:latin typeface="Corbel"/>
                          <a:ea typeface="Corbel"/>
                          <a:cs typeface="Corbel"/>
                          <a:sym typeface="Corbel"/>
                        </a:defRPr>
                      </a:pPr>
                      <a:r>
                        <a:rPr lang="en-US" sz="1200" b="1" dirty="0" smtClean="0">
                          <a:latin typeface="Gill Sans Light"/>
                        </a:rPr>
                        <a:t>Create a school-wide culture of high expectations</a:t>
                      </a:r>
                      <a:r>
                        <a:rPr lang="en-US" sz="1200" b="1" baseline="0" dirty="0" smtClean="0">
                          <a:latin typeface="Gill Sans Light"/>
                        </a:rPr>
                        <a:t>, trust, and strong communication.</a:t>
                      </a:r>
                      <a:endParaRPr sz="1200" b="1" dirty="0">
                        <a:latin typeface="Gill Sans Light"/>
                      </a:endParaRPr>
                    </a:p>
                  </a:txBody>
                  <a:tcPr marL="45720" marR="45720" horzOverflow="overflow">
                    <a:solidFill>
                      <a:schemeClr val="accent1">
                        <a:lumMod val="20000"/>
                        <a:lumOff val="80000"/>
                      </a:schemeClr>
                    </a:solidFill>
                  </a:tcPr>
                </a:tc>
                <a:tc>
                  <a:txBody>
                    <a:bodyPr/>
                    <a:lstStyle/>
                    <a:p>
                      <a:pPr defTabSz="685800">
                        <a:defRPr sz="2000">
                          <a:latin typeface="Corbel"/>
                          <a:ea typeface="Corbel"/>
                          <a:cs typeface="Corbel"/>
                          <a:sym typeface="Corbel"/>
                        </a:defRPr>
                      </a:pPr>
                      <a:r>
                        <a:rPr lang="en-US" sz="1200" dirty="0" smtClean="0">
                          <a:latin typeface="Gill Sans Light"/>
                        </a:rPr>
                        <a:t>Strong</a:t>
                      </a:r>
                      <a:r>
                        <a:rPr lang="en-US" sz="1200" baseline="0" dirty="0" smtClean="0">
                          <a:latin typeface="Gill Sans Light"/>
                        </a:rPr>
                        <a:t> schools begin with common expectations that align with the level of rigor required of the standards. As we believe all students can learn, we need to hold them accountable to rise to the occasion.</a:t>
                      </a:r>
                      <a:endParaRPr sz="1200" dirty="0">
                        <a:latin typeface="Gill Sans Light"/>
                      </a:endParaRPr>
                    </a:p>
                  </a:txBody>
                  <a:tcPr marL="45720" marR="45720" horzOverflow="overflow">
                    <a:solidFill>
                      <a:schemeClr val="accent1">
                        <a:lumMod val="20000"/>
                        <a:lumOff val="80000"/>
                      </a:schemeClr>
                    </a:solidFill>
                  </a:tcPr>
                </a:tc>
                <a:extLst>
                  <a:ext uri="{0D108BD9-81ED-4DB2-BD59-A6C34878D82A}">
                    <a16:rowId xmlns:a16="http://schemas.microsoft.com/office/drawing/2014/main" val="4257256543"/>
                  </a:ext>
                </a:extLst>
              </a:tr>
            </a:tbl>
          </a:graphicData>
        </a:graphic>
      </p:graphicFrame>
    </p:spTree>
    <p:extLst>
      <p:ext uri="{BB962C8B-B14F-4D97-AF65-F5344CB8AC3E}">
        <p14:creationId xmlns:p14="http://schemas.microsoft.com/office/powerpoint/2010/main" val="3508451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a:t>Norms</a:t>
            </a:r>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a:t>This is a meeting of the GO Team. Only members of the team may participate in the discussion. Any members of the public present are here to quietly observe.</a:t>
            </a:r>
          </a:p>
          <a:p>
            <a:pPr marL="0" indent="0">
              <a:buNone/>
            </a:pPr>
            <a:endParaRPr lang="en-US" sz="2400" dirty="0"/>
          </a:p>
          <a:p>
            <a:r>
              <a:rPr lang="en-US" sz="2400" dirty="0"/>
              <a:t>We will follow the agenda as noticed to the public and stay on task.</a:t>
            </a:r>
          </a:p>
          <a:p>
            <a:endParaRPr lang="en-US" sz="2400" dirty="0"/>
          </a:p>
          <a:p>
            <a:r>
              <a:rPr lang="en-US" sz="2400" dirty="0"/>
              <a:t>We invite and welcome contributions of every member and listen to each other.</a:t>
            </a:r>
          </a:p>
          <a:p>
            <a:endParaRPr lang="en-US" sz="2400" dirty="0"/>
          </a:p>
          <a:p>
            <a:r>
              <a:rPr lang="en-US" sz="2400" dirty="0"/>
              <a:t>We 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FY22 </a:t>
            </a:r>
            <a:r>
              <a:rPr lang="en-US" sz="2700" b="1" dirty="0">
                <a:solidFill>
                  <a:prstClr val="black"/>
                </a:solidFill>
                <a:latin typeface="Century Schoolbook" panose="02040604050505020304"/>
              </a:rPr>
              <a:t>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20</a:t>
            </a:fld>
            <a:endParaRPr lang="en-US" dirty="0">
              <a:solidFill>
                <a:srgbClr val="F5F5F5"/>
              </a:solidFill>
            </a:endParaRPr>
          </a:p>
        </p:txBody>
      </p:sp>
      <p:graphicFrame>
        <p:nvGraphicFramePr>
          <p:cNvPr id="7" name="Table 10"/>
          <p:cNvGraphicFramePr/>
          <p:nvPr>
            <p:extLst>
              <p:ext uri="{D42A27DB-BD31-4B8C-83A1-F6EECF244321}">
                <p14:modId xmlns:p14="http://schemas.microsoft.com/office/powerpoint/2010/main" val="2930871254"/>
              </p:ext>
            </p:extLst>
          </p:nvPr>
        </p:nvGraphicFramePr>
        <p:xfrm>
          <a:off x="832514" y="857089"/>
          <a:ext cx="8188656" cy="5889189"/>
        </p:xfrm>
        <a:graphic>
          <a:graphicData uri="http://schemas.openxmlformats.org/drawingml/2006/table">
            <a:tbl>
              <a:tblPr firstRow="1" bandRow="1"/>
              <a:tblGrid>
                <a:gridCol w="1754712">
                  <a:extLst>
                    <a:ext uri="{9D8B030D-6E8A-4147-A177-3AD203B41FA5}">
                      <a16:colId xmlns:a16="http://schemas.microsoft.com/office/drawing/2014/main" val="20000"/>
                    </a:ext>
                  </a:extLst>
                </a:gridCol>
                <a:gridCol w="870555">
                  <a:extLst>
                    <a:ext uri="{9D8B030D-6E8A-4147-A177-3AD203B41FA5}">
                      <a16:colId xmlns:a16="http://schemas.microsoft.com/office/drawing/2014/main" val="20001"/>
                    </a:ext>
                  </a:extLst>
                </a:gridCol>
                <a:gridCol w="2720483">
                  <a:extLst>
                    <a:ext uri="{9D8B030D-6E8A-4147-A177-3AD203B41FA5}">
                      <a16:colId xmlns:a16="http://schemas.microsoft.com/office/drawing/2014/main" val="20002"/>
                    </a:ext>
                  </a:extLst>
                </a:gridCol>
                <a:gridCol w="1999554">
                  <a:extLst>
                    <a:ext uri="{9D8B030D-6E8A-4147-A177-3AD203B41FA5}">
                      <a16:colId xmlns:a16="http://schemas.microsoft.com/office/drawing/2014/main" val="20003"/>
                    </a:ext>
                  </a:extLst>
                </a:gridCol>
                <a:gridCol w="843352">
                  <a:extLst>
                    <a:ext uri="{9D8B030D-6E8A-4147-A177-3AD203B41FA5}">
                      <a16:colId xmlns:a16="http://schemas.microsoft.com/office/drawing/2014/main" val="20004"/>
                    </a:ext>
                  </a:extLst>
                </a:gridCol>
              </a:tblGrid>
              <a:tr h="422183">
                <a:tc>
                  <a:txBody>
                    <a:bodyPr/>
                    <a:lstStyle/>
                    <a:p>
                      <a:pPr defTabSz="514350">
                        <a:defRPr sz="1800" b="0">
                          <a:solidFill>
                            <a:srgbClr val="000000"/>
                          </a:solidFill>
                        </a:defRPr>
                      </a:pPr>
                      <a:r>
                        <a:rPr sz="1200" b="1" dirty="0">
                          <a:solidFill>
                            <a:schemeClr val="tx1"/>
                          </a:solidFill>
                          <a:latin typeface="Gill Sans Light"/>
                        </a:rPr>
                        <a:t>Priorities</a:t>
                      </a:r>
                    </a:p>
                  </a:txBody>
                  <a:tcPr marL="34290" marR="34290" marT="34290" marB="34290" anchor="ctr" horzOverflow="overflow">
                    <a:solidFill>
                      <a:srgbClr val="439EB7"/>
                    </a:solidFill>
                  </a:tcPr>
                </a:tc>
                <a:tc>
                  <a:txBody>
                    <a:bodyPr/>
                    <a:lstStyle/>
                    <a:p>
                      <a:pPr defTabSz="514350">
                        <a:defRPr sz="1800" b="0">
                          <a:solidFill>
                            <a:srgbClr val="000000"/>
                          </a:solidFill>
                        </a:defRPr>
                      </a:pPr>
                      <a:r>
                        <a:rPr sz="1200" b="1">
                          <a:solidFill>
                            <a:schemeClr val="tx1"/>
                          </a:solidFill>
                          <a:latin typeface="Gill Sans Light"/>
                        </a:rPr>
                        <a:t>Focus Area</a:t>
                      </a:r>
                    </a:p>
                  </a:txBody>
                  <a:tcPr marL="34290" marR="34290" marT="34290" marB="34290" anchor="ctr" horzOverflow="overflow">
                    <a:solidFill>
                      <a:srgbClr val="439EB7"/>
                    </a:solidFill>
                  </a:tcPr>
                </a:tc>
                <a:tc>
                  <a:txBody>
                    <a:bodyPr/>
                    <a:lstStyle/>
                    <a:p>
                      <a:pPr defTabSz="514350">
                        <a:defRPr sz="1800" b="0">
                          <a:solidFill>
                            <a:srgbClr val="000000"/>
                          </a:solidFill>
                        </a:defRPr>
                      </a:pPr>
                      <a:r>
                        <a:rPr sz="1200" b="1">
                          <a:solidFill>
                            <a:schemeClr val="tx1"/>
                          </a:solidFill>
                          <a:latin typeface="Gill Sans Light"/>
                        </a:rPr>
                        <a:t>Strategies</a:t>
                      </a:r>
                    </a:p>
                  </a:txBody>
                  <a:tcPr marL="34290" marR="34290" marT="34290" marB="34290" anchor="ctr" horzOverflow="overflow">
                    <a:solidFill>
                      <a:srgbClr val="439EB7"/>
                    </a:solidFill>
                  </a:tcPr>
                </a:tc>
                <a:tc>
                  <a:txBody>
                    <a:bodyPr/>
                    <a:lstStyle/>
                    <a:p>
                      <a:pPr defTabSz="685800">
                        <a:defRPr sz="1800" b="0">
                          <a:solidFill>
                            <a:srgbClr val="000000"/>
                          </a:solidFill>
                        </a:defRPr>
                      </a:pPr>
                      <a:r>
                        <a:rPr sz="1200" b="1" dirty="0">
                          <a:solidFill>
                            <a:schemeClr val="tx1"/>
                          </a:solidFill>
                          <a:latin typeface="Gill Sans Light"/>
                        </a:rPr>
                        <a:t>Requests</a:t>
                      </a:r>
                    </a:p>
                  </a:txBody>
                  <a:tcPr marL="34290" marR="34290" marT="34290" marB="34290" anchor="ctr" horzOverflow="overflow">
                    <a:solidFill>
                      <a:srgbClr val="439EB7"/>
                    </a:solidFill>
                  </a:tcPr>
                </a:tc>
                <a:tc>
                  <a:txBody>
                    <a:bodyPr/>
                    <a:lstStyle/>
                    <a:p>
                      <a:pPr defTabSz="514350">
                        <a:defRPr sz="1800" b="0">
                          <a:solidFill>
                            <a:srgbClr val="000000"/>
                          </a:solidFill>
                        </a:defRPr>
                      </a:pPr>
                      <a:r>
                        <a:rPr sz="1200" b="1" dirty="0">
                          <a:solidFill>
                            <a:schemeClr val="tx1"/>
                          </a:solidFill>
                          <a:latin typeface="Gill Sans Light"/>
                        </a:rPr>
                        <a:t>Amount</a:t>
                      </a:r>
                    </a:p>
                  </a:txBody>
                  <a:tcPr marL="34290" marR="34290" marT="34290" marB="34290" anchor="ctr" horzOverflow="overflow">
                    <a:solidFill>
                      <a:srgbClr val="439EB7"/>
                    </a:solidFill>
                  </a:tcPr>
                </a:tc>
                <a:extLst>
                  <a:ext uri="{0D108BD9-81ED-4DB2-BD59-A6C34878D82A}">
                    <a16:rowId xmlns:a16="http://schemas.microsoft.com/office/drawing/2014/main" val="10000"/>
                  </a:ext>
                </a:extLst>
              </a:tr>
              <a:tr h="1940559">
                <a:tc>
                  <a:txBody>
                    <a:bodyPr/>
                    <a:lstStyle/>
                    <a:p>
                      <a:pPr algn="l" defTabSz="914400">
                        <a:lnSpc>
                          <a:spcPct val="115000"/>
                        </a:lnSpc>
                        <a:defRPr sz="1800"/>
                      </a:pPr>
                      <a:r>
                        <a:rPr sz="1000" dirty="0">
                          <a:latin typeface="Gill Sans Light"/>
                          <a:ea typeface="Gill Sans Light"/>
                          <a:cs typeface="Gill Sans Light"/>
                          <a:sym typeface="Gill Sans Light"/>
                        </a:rPr>
                        <a:t>Embed a data-driven, multi-tier system of support to improve all subgroup performance in Math and ELA</a:t>
                      </a:r>
                      <a:r>
                        <a:rPr sz="1000" dirty="0" smtClean="0">
                          <a:latin typeface="Gill Sans Light"/>
                          <a:ea typeface="Gill Sans Light"/>
                          <a:cs typeface="Gill Sans Light"/>
                          <a:sym typeface="Gill Sans Light"/>
                        </a:rPr>
                        <a:t>.</a:t>
                      </a:r>
                      <a:endParaRPr lang="en-US" sz="1000" dirty="0" smtClean="0">
                        <a:latin typeface="Gill Sans Light"/>
                        <a:ea typeface="Gill Sans Light"/>
                        <a:cs typeface="Gill Sans Light"/>
                        <a:sym typeface="Gill Sans Light"/>
                      </a:endParaRPr>
                    </a:p>
                    <a:p>
                      <a:pPr algn="l" defTabSz="914400">
                        <a:lnSpc>
                          <a:spcPct val="115000"/>
                        </a:lnSpc>
                        <a:defRPr sz="1800"/>
                      </a:pPr>
                      <a:endParaRPr lang="en-US" sz="1000" dirty="0" smtClean="0">
                        <a:latin typeface="Gill Sans Light"/>
                        <a:ea typeface="Gill Sans Light"/>
                        <a:cs typeface="Gill Sans Light"/>
                        <a:sym typeface="Gill Sans Light"/>
                      </a:endParaRPr>
                    </a:p>
                    <a:p>
                      <a:pPr marL="0" marR="0" lvl="0" indent="0" algn="l" defTabSz="914400" rtl="0" eaLnBrk="1" fontAlgn="auto" latinLnBrk="0" hangingPunct="1">
                        <a:lnSpc>
                          <a:spcPct val="115000"/>
                        </a:lnSpc>
                        <a:spcBef>
                          <a:spcPts val="0"/>
                        </a:spcBef>
                        <a:spcAft>
                          <a:spcPts val="0"/>
                        </a:spcAft>
                        <a:buClrTx/>
                        <a:buSzTx/>
                        <a:buFontTx/>
                        <a:buNone/>
                        <a:tabLst/>
                        <a:defRPr sz="1800"/>
                      </a:pPr>
                      <a:r>
                        <a:rPr lang="en-US" sz="1000" b="0" dirty="0" smtClean="0">
                          <a:latin typeface="Gill Sans Light"/>
                        </a:rPr>
                        <a:t>Develop a literate community in which students read and write with clarity and fluency across the curriculum.</a:t>
                      </a:r>
                    </a:p>
                    <a:p>
                      <a:pPr algn="l" defTabSz="914400">
                        <a:lnSpc>
                          <a:spcPct val="115000"/>
                        </a:lnSpc>
                        <a:defRPr sz="1800"/>
                      </a:pPr>
                      <a:endParaRPr lang="en-US" sz="1000" dirty="0" smtClean="0">
                        <a:latin typeface="Gill Sans Light"/>
                        <a:ea typeface="Gill Sans Light"/>
                        <a:cs typeface="Gill Sans Light"/>
                        <a:sym typeface="Gill Sans Light"/>
                      </a:endParaRPr>
                    </a:p>
                  </a:txBody>
                  <a:tcPr marL="34290" marR="34290" marT="34290" marB="34290" anchor="ctr" horzOverflow="overflow">
                    <a:solidFill>
                      <a:schemeClr val="accent1">
                        <a:lumMod val="20000"/>
                        <a:lumOff val="80000"/>
                      </a:schemeClr>
                    </a:solidFill>
                  </a:tcPr>
                </a:tc>
                <a:tc>
                  <a:txBody>
                    <a:bodyPr/>
                    <a:lstStyle/>
                    <a:p>
                      <a:pPr algn="l" defTabSz="514350">
                        <a:defRPr sz="1800"/>
                      </a:pPr>
                      <a:r>
                        <a:rPr sz="1000" dirty="0" smtClean="0">
                          <a:latin typeface="Gill Sans Light"/>
                          <a:ea typeface="Corbel"/>
                          <a:cs typeface="Corbel"/>
                          <a:sym typeface="Corbel"/>
                        </a:rPr>
                        <a:t>Academics</a:t>
                      </a:r>
                      <a:r>
                        <a:rPr lang="en-US" sz="1000" dirty="0" smtClean="0">
                          <a:latin typeface="Gill Sans Light"/>
                          <a:ea typeface="Corbel"/>
                          <a:cs typeface="Corbel"/>
                          <a:sym typeface="Corbel"/>
                        </a:rPr>
                        <a:t>/</a:t>
                      </a:r>
                    </a:p>
                    <a:p>
                      <a:pPr algn="l" defTabSz="514350">
                        <a:defRPr sz="1800"/>
                      </a:pPr>
                      <a:r>
                        <a:rPr lang="en-US" sz="1000" dirty="0" smtClean="0">
                          <a:latin typeface="Gill Sans Light"/>
                          <a:ea typeface="Corbel"/>
                          <a:cs typeface="Corbel"/>
                          <a:sym typeface="Corbel"/>
                        </a:rPr>
                        <a:t>Talent Management</a:t>
                      </a:r>
                    </a:p>
                    <a:p>
                      <a:pPr algn="l" defTabSz="514350">
                        <a:defRPr sz="1800"/>
                      </a:pPr>
                      <a:endParaRPr sz="1000" dirty="0">
                        <a:latin typeface="Gill Sans Light"/>
                        <a:ea typeface="Corbel"/>
                        <a:cs typeface="Corbel"/>
                        <a:sym typeface="Corbel"/>
                      </a:endParaRPr>
                    </a:p>
                  </a:txBody>
                  <a:tcPr marL="34290" marR="34290" marT="34290" marB="34290" anchor="ctr" horzOverflow="overflow">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000" dirty="0" smtClean="0">
                          <a:latin typeface="Gill Sans Light"/>
                        </a:rPr>
                        <a:t>Utilize Professional Learning Community (PLC) model to plan for instruction</a:t>
                      </a:r>
                      <a:r>
                        <a:rPr lang="en-US" sz="1000" baseline="0" dirty="0" smtClean="0">
                          <a:latin typeface="Gill Sans Light"/>
                        </a:rPr>
                        <a:t> </a:t>
                      </a:r>
                      <a:r>
                        <a:rPr lang="en-US" sz="1000" dirty="0" smtClean="0">
                          <a:latin typeface="Gill Sans Light"/>
                        </a:rPr>
                        <a:t>and examine data in order to enhance teaching and learning for all students in alignment with our IB Signature Program.</a:t>
                      </a:r>
                    </a:p>
                    <a:p>
                      <a:pPr algn="l" defTabSz="914400">
                        <a:defRPr sz="800">
                          <a:latin typeface="Gill Sans Light"/>
                          <a:ea typeface="Gill Sans Light"/>
                          <a:cs typeface="Gill Sans Light"/>
                          <a:sym typeface="Gill Sans Light"/>
                        </a:defRPr>
                      </a:pPr>
                      <a:endParaRPr lang="en-US" sz="1000" dirty="0" smtClean="0">
                        <a:latin typeface="Gill Sans Light"/>
                      </a:endParaRPr>
                    </a:p>
                    <a:p>
                      <a:pPr algn="l" defTabSz="914400">
                        <a:defRPr sz="800">
                          <a:latin typeface="Gill Sans Light"/>
                          <a:ea typeface="Gill Sans Light"/>
                          <a:cs typeface="Gill Sans Light"/>
                          <a:sym typeface="Gill Sans Light"/>
                        </a:defRPr>
                      </a:pPr>
                      <a:r>
                        <a:rPr sz="1000" dirty="0" smtClean="0">
                          <a:latin typeface="Gill Sans Light"/>
                        </a:rPr>
                        <a:t>Utilize </a:t>
                      </a:r>
                      <a:r>
                        <a:rPr sz="1000" dirty="0">
                          <a:latin typeface="Gill Sans Light"/>
                        </a:rPr>
                        <a:t>common assessments (benchmarks, grade level assessments) to foster a cycle of continuous improvement </a:t>
                      </a:r>
                      <a:r>
                        <a:rPr sz="1000" dirty="0" smtClean="0">
                          <a:latin typeface="Gill Sans Light"/>
                        </a:rPr>
                        <a:t>differentiation </a:t>
                      </a:r>
                      <a:r>
                        <a:rPr sz="1000" dirty="0">
                          <a:latin typeface="Gill Sans Light"/>
                        </a:rPr>
                        <a:t>of instruction (</a:t>
                      </a:r>
                      <a:r>
                        <a:rPr sz="1000" dirty="0" smtClean="0">
                          <a:latin typeface="Gill Sans Light"/>
                        </a:rPr>
                        <a:t>i</a:t>
                      </a:r>
                      <a:r>
                        <a:rPr lang="en-US" sz="1000" dirty="0" smtClean="0">
                          <a:latin typeface="Gill Sans Light"/>
                        </a:rPr>
                        <a:t>.e.</a:t>
                      </a:r>
                      <a:r>
                        <a:rPr sz="1000" dirty="0" smtClean="0">
                          <a:latin typeface="Gill Sans Light"/>
                        </a:rPr>
                        <a:t> </a:t>
                      </a:r>
                      <a:r>
                        <a:rPr sz="1000" dirty="0">
                          <a:latin typeface="Gill Sans Light"/>
                        </a:rPr>
                        <a:t>enrichment, remediation, intervention</a:t>
                      </a:r>
                      <a:r>
                        <a:rPr sz="1000" dirty="0" smtClean="0">
                          <a:latin typeface="Gill Sans Light"/>
                        </a:rPr>
                        <a:t>)</a:t>
                      </a:r>
                      <a:r>
                        <a:rPr lang="en-US" sz="1000" baseline="0" dirty="0" smtClean="0">
                          <a:latin typeface="Gill Sans Light"/>
                        </a:rPr>
                        <a:t> based in data.  </a:t>
                      </a:r>
                      <a:endParaRPr sz="1000" dirty="0">
                        <a:latin typeface="Gill Sans Light"/>
                      </a:endParaRPr>
                    </a:p>
                    <a:p>
                      <a:pPr algn="l" defTabSz="914400">
                        <a:defRPr sz="800">
                          <a:latin typeface="Gill Sans Light"/>
                          <a:ea typeface="Gill Sans Light"/>
                          <a:cs typeface="Gill Sans Light"/>
                          <a:sym typeface="Gill Sans Light"/>
                        </a:defRPr>
                      </a:pPr>
                      <a:endParaRPr sz="1000" dirty="0">
                        <a:latin typeface="Gill Sans Light"/>
                      </a:endParaRPr>
                    </a:p>
                  </a:txBody>
                  <a:tcPr marL="34290" marR="34290" marT="34290" marB="34290" anchor="ctr" horzOverflow="overflow">
                    <a:solidFill>
                      <a:schemeClr val="accent1">
                        <a:lumMod val="20000"/>
                        <a:lumOff val="80000"/>
                      </a:schemeClr>
                    </a:solidFill>
                  </a:tcPr>
                </a:tc>
                <a:tc>
                  <a:txBody>
                    <a:bodyPr/>
                    <a:lstStyle/>
                    <a:p>
                      <a:pPr algn="l" defTabSz="514350">
                        <a:defRPr sz="1800"/>
                      </a:pPr>
                      <a:r>
                        <a:rPr lang="en-US" sz="1000" dirty="0" smtClean="0">
                          <a:latin typeface="Gill Sans Light"/>
                          <a:ea typeface="Corbel"/>
                          <a:cs typeface="Corbel"/>
                          <a:sym typeface="Corbel"/>
                        </a:rPr>
                        <a:t>Maintain reduced</a:t>
                      </a:r>
                      <a:r>
                        <a:rPr lang="en-US" sz="1000" baseline="0" dirty="0" smtClean="0">
                          <a:latin typeface="Gill Sans Light"/>
                          <a:ea typeface="Corbel"/>
                          <a:cs typeface="Corbel"/>
                          <a:sym typeface="Corbel"/>
                        </a:rPr>
                        <a:t> class sizes in all core content areas.  </a:t>
                      </a:r>
                    </a:p>
                    <a:p>
                      <a:pPr algn="l" defTabSz="514350">
                        <a:defRPr sz="1800"/>
                      </a:pPr>
                      <a:endParaRPr lang="en-US" sz="1000" baseline="0" dirty="0" smtClean="0">
                        <a:latin typeface="Gill Sans Light"/>
                        <a:ea typeface="Corbel"/>
                        <a:cs typeface="Corbel"/>
                        <a:sym typeface="Corbel"/>
                      </a:endParaRPr>
                    </a:p>
                    <a:p>
                      <a:pPr algn="l" defTabSz="514350">
                        <a:defRPr sz="1800"/>
                      </a:pPr>
                      <a:r>
                        <a:rPr lang="en-US" sz="1000" baseline="0" dirty="0" smtClean="0">
                          <a:latin typeface="Gill Sans Light"/>
                          <a:ea typeface="Corbel"/>
                          <a:cs typeface="Corbel"/>
                          <a:sym typeface="Corbel"/>
                        </a:rPr>
                        <a:t>Maintain staffing in Media Centers.</a:t>
                      </a:r>
                    </a:p>
                  </a:txBody>
                  <a:tcPr marL="34290" marR="34290" marT="34290" marB="34290" anchor="ctr" horzOverflow="overflow">
                    <a:solidFill>
                      <a:schemeClr val="accent1">
                        <a:lumMod val="20000"/>
                        <a:lumOff val="80000"/>
                      </a:schemeClr>
                    </a:solidFill>
                  </a:tcPr>
                </a:tc>
                <a:tc>
                  <a:txBody>
                    <a:bodyPr/>
                    <a:lstStyle/>
                    <a:p>
                      <a:pPr algn="l" defTabSz="514350">
                        <a:defRPr sz="800">
                          <a:latin typeface="Corbel"/>
                          <a:ea typeface="Corbel"/>
                          <a:cs typeface="Corbel"/>
                          <a:sym typeface="Corbel"/>
                        </a:defRPr>
                      </a:pPr>
                      <a:r>
                        <a:rPr lang="en-US" sz="1000" dirty="0" smtClean="0">
                          <a:latin typeface="Gill Sans Light"/>
                        </a:rPr>
                        <a:t>$3,012,285</a:t>
                      </a:r>
                    </a:p>
                    <a:p>
                      <a:pPr algn="l" defTabSz="514350">
                        <a:defRPr sz="800">
                          <a:latin typeface="Corbel"/>
                          <a:ea typeface="Corbel"/>
                          <a:cs typeface="Corbel"/>
                          <a:sym typeface="Corbel"/>
                        </a:defRPr>
                      </a:pPr>
                      <a:endParaRPr sz="1000" dirty="0">
                        <a:latin typeface="Gill Sans Light"/>
                      </a:endParaRPr>
                    </a:p>
                  </a:txBody>
                  <a:tcPr marL="34290" marR="34290" marT="34290" marB="34290" anchor="ctr" horzOverflow="overflow">
                    <a:solidFill>
                      <a:schemeClr val="accent1">
                        <a:lumMod val="20000"/>
                        <a:lumOff val="80000"/>
                      </a:schemeClr>
                    </a:solidFill>
                  </a:tcPr>
                </a:tc>
                <a:extLst>
                  <a:ext uri="{0D108BD9-81ED-4DB2-BD59-A6C34878D82A}">
                    <a16:rowId xmlns:a16="http://schemas.microsoft.com/office/drawing/2014/main" val="10002"/>
                  </a:ext>
                </a:extLst>
              </a:tr>
              <a:tr h="1103600">
                <a:tc>
                  <a:txBody>
                    <a:bodyPr/>
                    <a:lstStyle/>
                    <a:p>
                      <a:pPr algn="l" defTabSz="914400">
                        <a:lnSpc>
                          <a:spcPct val="115000"/>
                        </a:lnSpc>
                        <a:defRPr sz="1800"/>
                      </a:pPr>
                      <a:r>
                        <a:rPr sz="1000" dirty="0" smtClean="0">
                          <a:latin typeface="Gill Sans Light"/>
                          <a:ea typeface="Gill Sans Light"/>
                          <a:cs typeface="Gill Sans Light"/>
                          <a:sym typeface="Gill Sans Light"/>
                        </a:rPr>
                        <a:t>Embed </a:t>
                      </a:r>
                      <a:r>
                        <a:rPr sz="1000" dirty="0">
                          <a:latin typeface="Gill Sans Light"/>
                          <a:ea typeface="Gill Sans Light"/>
                          <a:cs typeface="Gill Sans Light"/>
                          <a:sym typeface="Gill Sans Light"/>
                        </a:rPr>
                        <a:t>a data-driven, multi-tier system of support to improve all subgroup performance in Math and ELA.</a:t>
                      </a:r>
                    </a:p>
                  </a:txBody>
                  <a:tcPr marL="34290" marR="34290" marT="34290" marB="34290" anchor="ctr" horzOverflow="overflow">
                    <a:solidFill>
                      <a:schemeClr val="accent1">
                        <a:lumMod val="40000"/>
                        <a:lumOff val="60000"/>
                      </a:schemeClr>
                    </a:solidFill>
                  </a:tcPr>
                </a:tc>
                <a:tc>
                  <a:txBody>
                    <a:bodyPr/>
                    <a:lstStyle/>
                    <a:p>
                      <a:pPr algn="l" defTabSz="514350">
                        <a:defRPr sz="1800"/>
                      </a:pPr>
                      <a:r>
                        <a:rPr sz="1000" dirty="0">
                          <a:latin typeface="Gill Sans Light"/>
                          <a:ea typeface="Corbel"/>
                          <a:cs typeface="Corbel"/>
                          <a:sym typeface="Corbel"/>
                        </a:rPr>
                        <a:t>Academics
</a:t>
                      </a:r>
                    </a:p>
                  </a:txBody>
                  <a:tcPr marL="34290" marR="34290" marT="34290" marB="34290" anchor="ctr" horzOverflow="overflow">
                    <a:solidFill>
                      <a:schemeClr val="accent1">
                        <a:lumMod val="40000"/>
                        <a:lumOff val="60000"/>
                      </a:schemeClr>
                    </a:solidFill>
                  </a:tcPr>
                </a:tc>
                <a:tc>
                  <a:txBody>
                    <a:bodyPr/>
                    <a:lstStyle/>
                    <a:p>
                      <a:pPr algn="l" defTabSz="914400">
                        <a:defRPr sz="800">
                          <a:latin typeface="Gill Sans Light"/>
                          <a:ea typeface="Gill Sans Light"/>
                          <a:cs typeface="Gill Sans Light"/>
                          <a:sym typeface="Gill Sans Light"/>
                        </a:defRPr>
                      </a:pPr>
                      <a:r>
                        <a:rPr lang="en-US" sz="1000" b="0" dirty="0" smtClean="0">
                          <a:latin typeface="Gill Sans Light"/>
                        </a:rPr>
                        <a:t>Continue to provide</a:t>
                      </a:r>
                      <a:r>
                        <a:rPr lang="en-US" sz="1000" b="0" baseline="0" dirty="0" smtClean="0">
                          <a:latin typeface="Gill Sans Light"/>
                        </a:rPr>
                        <a:t> differentiated curriculum based on students’ unique needs, including Special Education and English Language Learners.</a:t>
                      </a:r>
                      <a:endParaRPr lang="en-US" sz="1000" b="0" dirty="0" smtClean="0">
                        <a:latin typeface="Gill Sans Light"/>
                      </a:endParaRPr>
                    </a:p>
                    <a:p>
                      <a:pPr algn="l" defTabSz="914400">
                        <a:defRPr sz="800">
                          <a:latin typeface="Gill Sans Light"/>
                          <a:ea typeface="Gill Sans Light"/>
                          <a:cs typeface="Gill Sans Light"/>
                          <a:sym typeface="Gill Sans Light"/>
                        </a:defRPr>
                      </a:pPr>
                      <a:endParaRPr sz="1000" dirty="0">
                        <a:latin typeface="Gill Sans Light"/>
                      </a:endParaRPr>
                    </a:p>
                  </a:txBody>
                  <a:tcPr marL="34290" marR="34290" marT="34290" marB="34290" anchor="ctr" horzOverflow="overflow">
                    <a:solidFill>
                      <a:schemeClr val="accent1">
                        <a:lumMod val="40000"/>
                        <a:lumOff val="60000"/>
                      </a:schemeClr>
                    </a:solidFill>
                  </a:tcPr>
                </a:tc>
                <a:tc>
                  <a:txBody>
                    <a:bodyPr/>
                    <a:lstStyle/>
                    <a:p>
                      <a:pPr algn="l" defTabSz="514350">
                        <a:defRPr sz="1800"/>
                      </a:pPr>
                      <a:r>
                        <a:rPr lang="en-US" sz="1000" dirty="0" smtClean="0">
                          <a:latin typeface="Gill Sans Light"/>
                          <a:ea typeface="Corbel"/>
                          <a:cs typeface="Corbel"/>
                          <a:sym typeface="Corbel"/>
                        </a:rPr>
                        <a:t>Ensure sufficient</a:t>
                      </a:r>
                      <a:r>
                        <a:rPr lang="en-US" sz="1000" baseline="0" dirty="0" smtClean="0">
                          <a:latin typeface="Gill Sans Light"/>
                          <a:ea typeface="Corbel"/>
                          <a:cs typeface="Corbel"/>
                          <a:sym typeface="Corbel"/>
                        </a:rPr>
                        <a:t> staffing for </a:t>
                      </a:r>
                      <a:r>
                        <a:rPr lang="en-US" sz="1000" baseline="0" dirty="0" smtClean="0">
                          <a:latin typeface="Gill Sans Light"/>
                          <a:ea typeface="Corbel"/>
                          <a:cs typeface="Corbel"/>
                          <a:sym typeface="Corbel"/>
                        </a:rPr>
                        <a:t>ESOL </a:t>
                      </a:r>
                      <a:r>
                        <a:rPr lang="en-US" sz="1000" baseline="0" dirty="0" smtClean="0">
                          <a:latin typeface="Gill Sans Light"/>
                          <a:ea typeface="Corbel"/>
                          <a:cs typeface="Corbel"/>
                          <a:sym typeface="Corbel"/>
                        </a:rPr>
                        <a:t>and Special Education programming.</a:t>
                      </a:r>
                    </a:p>
                    <a:p>
                      <a:pPr algn="l" defTabSz="514350">
                        <a:defRPr sz="1800"/>
                      </a:pPr>
                      <a:endParaRPr lang="en-US" sz="1000" baseline="0" dirty="0" smtClean="0">
                        <a:latin typeface="Gill Sans Light"/>
                        <a:ea typeface="Corbel"/>
                        <a:cs typeface="Corbel"/>
                        <a:sym typeface="Corbel"/>
                      </a:endParaRPr>
                    </a:p>
                    <a:p>
                      <a:pPr algn="l" defTabSz="514350">
                        <a:defRPr sz="1800"/>
                      </a:pPr>
                      <a:r>
                        <a:rPr lang="en-US" sz="1000" baseline="0" dirty="0" smtClean="0">
                          <a:latin typeface="Gill Sans Light"/>
                          <a:ea typeface="Corbel"/>
                          <a:cs typeface="Corbel"/>
                          <a:sym typeface="Corbel"/>
                        </a:rPr>
                        <a:t>Special Education Lead Teacher to support case loads at both campuses.</a:t>
                      </a:r>
                      <a:endParaRPr sz="1000" dirty="0">
                        <a:latin typeface="Gill Sans Light"/>
                        <a:ea typeface="Corbel"/>
                        <a:cs typeface="Corbel"/>
                        <a:sym typeface="Corbel"/>
                      </a:endParaRPr>
                    </a:p>
                  </a:txBody>
                  <a:tcPr marL="34290" marR="34290" marT="34290" marB="34290" anchor="ctr" horzOverflow="overflow">
                    <a:solidFill>
                      <a:schemeClr val="accent1">
                        <a:lumMod val="40000"/>
                        <a:lumOff val="60000"/>
                      </a:schemeClr>
                    </a:solidFill>
                  </a:tcPr>
                </a:tc>
                <a:tc>
                  <a:txBody>
                    <a:bodyPr/>
                    <a:lstStyle/>
                    <a:p>
                      <a:pPr algn="l" defTabSz="514350">
                        <a:defRPr sz="800">
                          <a:latin typeface="Corbel"/>
                          <a:ea typeface="Corbel"/>
                          <a:cs typeface="Corbel"/>
                          <a:sym typeface="Corbel"/>
                        </a:defRPr>
                      </a:pPr>
                      <a:r>
                        <a:rPr lang="en-US" sz="1000" dirty="0" smtClean="0">
                          <a:latin typeface="Gill Sans Light"/>
                        </a:rPr>
                        <a:t>$1,201,689</a:t>
                      </a:r>
                      <a:endParaRPr sz="1000" dirty="0">
                        <a:latin typeface="Gill Sans Light"/>
                      </a:endParaRPr>
                    </a:p>
                  </a:txBody>
                  <a:tcPr marL="34290" marR="34290" marT="34290" marB="34290" anchor="ctr" horzOverflow="overflow">
                    <a:solidFill>
                      <a:schemeClr val="accent1">
                        <a:lumMod val="40000"/>
                        <a:lumOff val="60000"/>
                      </a:schemeClr>
                    </a:solidFill>
                  </a:tcPr>
                </a:tc>
                <a:extLst>
                  <a:ext uri="{0D108BD9-81ED-4DB2-BD59-A6C34878D82A}">
                    <a16:rowId xmlns:a16="http://schemas.microsoft.com/office/drawing/2014/main" val="10003"/>
                  </a:ext>
                </a:extLst>
              </a:tr>
              <a:tr h="110360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800"/>
                      </a:pPr>
                      <a:r>
                        <a:rPr lang="en-US" sz="1000" b="0" dirty="0" smtClean="0">
                          <a:latin typeface="Gill Sans Light"/>
                        </a:rPr>
                        <a:t>Offer a rigorous curriculum with an enhanced focus on the integration and application of math, science, and technology.</a:t>
                      </a:r>
                    </a:p>
                  </a:txBody>
                  <a:tcPr marL="34290" marR="34290" marT="34290" marB="34290" anchor="ctr" horzOverflow="overflow">
                    <a:solidFill>
                      <a:schemeClr val="accent1">
                        <a:lumMod val="20000"/>
                        <a:lumOff val="80000"/>
                      </a:schemeClr>
                    </a:solidFill>
                  </a:tcPr>
                </a:tc>
                <a:tc>
                  <a:txBody>
                    <a:bodyPr/>
                    <a:lstStyle/>
                    <a:p>
                      <a:pPr algn="l" defTabSz="514350">
                        <a:defRPr sz="1800"/>
                      </a:pPr>
                      <a:r>
                        <a:rPr lang="en-US" sz="1000" b="0" dirty="0" smtClean="0">
                          <a:latin typeface="Gill Sans Light"/>
                          <a:ea typeface="Corbel"/>
                          <a:cs typeface="Corbel"/>
                          <a:sym typeface="Corbel"/>
                        </a:rPr>
                        <a:t>Academics</a:t>
                      </a:r>
                      <a:endParaRPr sz="1000" dirty="0">
                        <a:latin typeface="Gill Sans Light"/>
                        <a:ea typeface="Corbel"/>
                        <a:cs typeface="Corbel"/>
                        <a:sym typeface="Corbel"/>
                      </a:endParaRPr>
                    </a:p>
                  </a:txBody>
                  <a:tcPr marL="34290" marR="34290" marT="34290" marB="34290" anchor="ctr" horzOverflow="overflow">
                    <a:solidFill>
                      <a:schemeClr val="accent1">
                        <a:lumMod val="20000"/>
                        <a:lumOff val="80000"/>
                      </a:schemeClr>
                    </a:solidFill>
                  </a:tcPr>
                </a:tc>
                <a:tc>
                  <a:txBody>
                    <a:bodyPr/>
                    <a:lstStyle/>
                    <a:p>
                      <a:pPr algn="l" defTabSz="914400">
                        <a:defRPr sz="1800"/>
                      </a:pPr>
                      <a:r>
                        <a:rPr lang="en-US" sz="1000" dirty="0" smtClean="0">
                          <a:latin typeface="Gill Sans Light"/>
                          <a:ea typeface="Gill Sans Light"/>
                          <a:cs typeface="Gill Sans Light"/>
                          <a:sym typeface="Gill Sans Light"/>
                        </a:rPr>
                        <a:t>Provide gifted load exempt teachers</a:t>
                      </a:r>
                      <a:r>
                        <a:rPr lang="en-US" sz="1000" baseline="0" dirty="0" smtClean="0">
                          <a:latin typeface="Gill Sans Light"/>
                          <a:ea typeface="Gill Sans Light"/>
                          <a:cs typeface="Gill Sans Light"/>
                          <a:sym typeface="Gill Sans Light"/>
                        </a:rPr>
                        <a:t> to support differentiation of instruction, resource gifted, and talent development opportunities for students who need additional rigor.  </a:t>
                      </a:r>
                      <a:endParaRPr sz="1000" dirty="0">
                        <a:latin typeface="Gill Sans Light"/>
                        <a:ea typeface="Gill Sans Light"/>
                        <a:cs typeface="Gill Sans Light"/>
                        <a:sym typeface="Gill Sans Light"/>
                      </a:endParaRPr>
                    </a:p>
                  </a:txBody>
                  <a:tcPr marL="34290" marR="34290" marT="34290" marB="34290" anchor="ctr" horzOverflow="overflow">
                    <a:solidFill>
                      <a:schemeClr val="accent1">
                        <a:lumMod val="20000"/>
                        <a:lumOff val="80000"/>
                      </a:schemeClr>
                    </a:solidFill>
                  </a:tcPr>
                </a:tc>
                <a:tc>
                  <a:txBody>
                    <a:bodyPr/>
                    <a:lstStyle/>
                    <a:p>
                      <a:pPr algn="l" defTabSz="514350">
                        <a:defRPr sz="1800"/>
                      </a:pPr>
                      <a:r>
                        <a:rPr lang="en-US" sz="1000" dirty="0" smtClean="0">
                          <a:latin typeface="Gill Sans Light"/>
                          <a:ea typeface="Corbel"/>
                          <a:cs typeface="Corbel"/>
                          <a:sym typeface="Corbel"/>
                        </a:rPr>
                        <a:t>Ensure sufficient</a:t>
                      </a:r>
                      <a:r>
                        <a:rPr lang="en-US" sz="1000" baseline="0" dirty="0" smtClean="0">
                          <a:latin typeface="Gill Sans Light"/>
                          <a:ea typeface="Corbel"/>
                          <a:cs typeface="Corbel"/>
                          <a:sym typeface="Corbel"/>
                        </a:rPr>
                        <a:t> staffing for Gifted and Talent Development </a:t>
                      </a:r>
                      <a:r>
                        <a:rPr lang="en-US" sz="1000" baseline="0" dirty="0" smtClean="0">
                          <a:latin typeface="Gill Sans Light"/>
                          <a:ea typeface="Corbel"/>
                          <a:cs typeface="Corbel"/>
                          <a:sym typeface="Corbel"/>
                        </a:rPr>
                        <a:t>programming</a:t>
                      </a:r>
                      <a:endParaRPr lang="en-US" sz="1000" baseline="0" dirty="0" smtClean="0">
                        <a:latin typeface="Gill Sans Light"/>
                        <a:ea typeface="Corbel"/>
                        <a:cs typeface="Corbel"/>
                        <a:sym typeface="Corbel"/>
                      </a:endParaRPr>
                    </a:p>
                  </a:txBody>
                  <a:tcPr marL="34290" marR="34290" marT="34290" marB="34290" anchor="ctr" horzOverflow="overflow">
                    <a:solidFill>
                      <a:schemeClr val="accent1">
                        <a:lumMod val="20000"/>
                        <a:lumOff val="80000"/>
                      </a:schemeClr>
                    </a:solidFill>
                  </a:tcPr>
                </a:tc>
                <a:tc>
                  <a:txBody>
                    <a:bodyPr/>
                    <a:lstStyle/>
                    <a:p>
                      <a:pPr algn="l" defTabSz="514350">
                        <a:defRPr sz="800">
                          <a:latin typeface="Corbel"/>
                          <a:ea typeface="Corbel"/>
                          <a:cs typeface="Corbel"/>
                          <a:sym typeface="Corbel"/>
                        </a:defRPr>
                      </a:pPr>
                      <a:r>
                        <a:rPr lang="en-US" sz="1000" dirty="0" smtClean="0">
                          <a:latin typeface="Gill Sans Light"/>
                        </a:rPr>
                        <a:t>$267,115</a:t>
                      </a:r>
                      <a:endParaRPr sz="1000" dirty="0">
                        <a:latin typeface="Gill Sans Light"/>
                      </a:endParaRPr>
                    </a:p>
                  </a:txBody>
                  <a:tcPr marL="34290" marR="34290" marT="34290" marB="34290" anchor="ctr" horzOverflow="overflow">
                    <a:solidFill>
                      <a:schemeClr val="accent1">
                        <a:lumMod val="20000"/>
                        <a:lumOff val="80000"/>
                      </a:schemeClr>
                    </a:solidFill>
                  </a:tcPr>
                </a:tc>
                <a:extLst>
                  <a:ext uri="{0D108BD9-81ED-4DB2-BD59-A6C34878D82A}">
                    <a16:rowId xmlns:a16="http://schemas.microsoft.com/office/drawing/2014/main" val="10004"/>
                  </a:ext>
                </a:extLst>
              </a:tr>
              <a:tr h="121942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800"/>
                      </a:pPr>
                      <a:r>
                        <a:rPr lang="en-US" sz="1000" b="0" dirty="0" smtClean="0">
                          <a:latin typeface="Gill Sans Light"/>
                        </a:rPr>
                        <a:t>Offer authentic and diverse professional learning experiences to increase</a:t>
                      </a:r>
                      <a:r>
                        <a:rPr lang="en-US" sz="1000" b="0" baseline="0" dirty="0" smtClean="0">
                          <a:latin typeface="Gill Sans Light"/>
                        </a:rPr>
                        <a:t> teacher efficacy</a:t>
                      </a:r>
                      <a:endParaRPr lang="en-US" sz="1000" b="0" dirty="0" smtClean="0">
                        <a:latin typeface="Gill Sans Light"/>
                      </a:endParaRPr>
                    </a:p>
                  </a:txBody>
                  <a:tcPr marL="34290" marR="34290" marT="34290" marB="34290" anchor="ctr" horzOverflow="overflow">
                    <a:solidFill>
                      <a:schemeClr val="accent1">
                        <a:lumMod val="40000"/>
                        <a:lumOff val="60000"/>
                      </a:schemeClr>
                    </a:solidFill>
                  </a:tcPr>
                </a:tc>
                <a:tc>
                  <a:txBody>
                    <a:bodyPr/>
                    <a:lstStyle/>
                    <a:p>
                      <a:pPr algn="l" defTabSz="514350">
                        <a:defRPr sz="1800"/>
                      </a:pPr>
                      <a:r>
                        <a:rPr lang="en-US" sz="1000" dirty="0" smtClean="0">
                          <a:latin typeface="Gill Sans Light"/>
                          <a:ea typeface="Corbel"/>
                          <a:cs typeface="Corbel"/>
                          <a:sym typeface="Corbel"/>
                        </a:rPr>
                        <a:t>Talent Management</a:t>
                      </a:r>
                      <a:endParaRPr sz="1000" dirty="0">
                        <a:latin typeface="Gill Sans Light"/>
                        <a:ea typeface="Corbel"/>
                        <a:cs typeface="Corbel"/>
                        <a:sym typeface="Corbel"/>
                      </a:endParaRPr>
                    </a:p>
                  </a:txBody>
                  <a:tcPr marL="34290" marR="34290" marT="34290" marB="34290" anchor="ctr" horzOverflow="overflow">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000" dirty="0" smtClean="0">
                          <a:latin typeface="Gill Sans Light"/>
                        </a:rPr>
                        <a:t>Utilize Professional Learning Community (PLC) model to plan for instruction</a:t>
                      </a:r>
                      <a:r>
                        <a:rPr lang="en-US" sz="1000" baseline="0" dirty="0" smtClean="0">
                          <a:latin typeface="Gill Sans Light"/>
                        </a:rPr>
                        <a:t> </a:t>
                      </a:r>
                      <a:r>
                        <a:rPr lang="en-US" sz="1000" dirty="0" smtClean="0">
                          <a:latin typeface="Gill Sans Light"/>
                        </a:rPr>
                        <a:t>and examine data in order to enhance teaching and learning for all students in alignment with our IB Signature Program.</a:t>
                      </a:r>
                    </a:p>
                  </a:txBody>
                  <a:tcPr marL="34290" marR="34290" marT="34290" marB="34290" anchor="ctr" horzOverflow="overflow">
                    <a:solidFill>
                      <a:schemeClr val="accent1">
                        <a:lumMod val="40000"/>
                        <a:lumOff val="60000"/>
                      </a:schemeClr>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sz="1800"/>
                      </a:pPr>
                      <a:r>
                        <a:rPr lang="en-US" sz="1000" baseline="0" dirty="0" smtClean="0">
                          <a:latin typeface="Gill Sans Light"/>
                          <a:ea typeface="Corbel"/>
                          <a:cs typeface="Corbel"/>
                          <a:sym typeface="Corbel"/>
                        </a:rPr>
                        <a:t>Provide Instructional Coach to support teachers’ development of instructional strategies and data-driven instruction.</a:t>
                      </a:r>
                    </a:p>
                    <a:p>
                      <a:pPr marL="0" marR="0" lvl="0" indent="0" algn="l" defTabSz="514350" rtl="0" eaLnBrk="1" fontAlgn="auto" latinLnBrk="0" hangingPunct="1">
                        <a:lnSpc>
                          <a:spcPct val="100000"/>
                        </a:lnSpc>
                        <a:spcBef>
                          <a:spcPts val="0"/>
                        </a:spcBef>
                        <a:spcAft>
                          <a:spcPts val="0"/>
                        </a:spcAft>
                        <a:buClrTx/>
                        <a:buSzTx/>
                        <a:buFontTx/>
                        <a:buNone/>
                        <a:tabLst/>
                        <a:defRPr sz="1800"/>
                      </a:pPr>
                      <a:endParaRPr lang="en-US" sz="1000" baseline="0" dirty="0" smtClean="0">
                        <a:latin typeface="Gill Sans Light"/>
                        <a:ea typeface="Corbel"/>
                        <a:cs typeface="Corbel"/>
                        <a:sym typeface="Corbel"/>
                      </a:endParaRPr>
                    </a:p>
                    <a:p>
                      <a:pPr marL="0" marR="0" lvl="0" indent="0" algn="l" defTabSz="514350" rtl="0" eaLnBrk="1" fontAlgn="auto" latinLnBrk="0" hangingPunct="1">
                        <a:lnSpc>
                          <a:spcPct val="100000"/>
                        </a:lnSpc>
                        <a:spcBef>
                          <a:spcPts val="0"/>
                        </a:spcBef>
                        <a:spcAft>
                          <a:spcPts val="0"/>
                        </a:spcAft>
                        <a:buClrTx/>
                        <a:buSzTx/>
                        <a:buFontTx/>
                        <a:buNone/>
                        <a:tabLst/>
                        <a:defRPr sz="1800"/>
                      </a:pPr>
                      <a:r>
                        <a:rPr lang="en-US" sz="1000" baseline="0" dirty="0" smtClean="0">
                          <a:latin typeface="Gill Sans Light"/>
                          <a:ea typeface="Corbel"/>
                          <a:cs typeface="Corbel"/>
                          <a:sym typeface="Corbel"/>
                        </a:rPr>
                        <a:t>Provide IB Coordinator to support IB training and implementation.</a:t>
                      </a:r>
                    </a:p>
                  </a:txBody>
                  <a:tcPr marL="34290" marR="34290" marT="34290" marB="34290" anchor="ctr" horzOverflow="overflow">
                    <a:solidFill>
                      <a:schemeClr val="accent1">
                        <a:lumMod val="40000"/>
                        <a:lumOff val="60000"/>
                      </a:schemeClr>
                    </a:solidFill>
                  </a:tcPr>
                </a:tc>
                <a:tc>
                  <a:txBody>
                    <a:bodyPr/>
                    <a:lstStyle/>
                    <a:p>
                      <a:pPr algn="l" defTabSz="514350">
                        <a:defRPr sz="800">
                          <a:latin typeface="Corbel"/>
                          <a:ea typeface="Corbel"/>
                          <a:cs typeface="Corbel"/>
                          <a:sym typeface="Corbel"/>
                        </a:defRPr>
                      </a:pPr>
                      <a:r>
                        <a:rPr lang="en-US" sz="1000" dirty="0" smtClean="0">
                          <a:latin typeface="Gill Sans Light"/>
                        </a:rPr>
                        <a:t>$ 205,996</a:t>
                      </a:r>
                    </a:p>
                  </a:txBody>
                  <a:tcPr marL="34290" marR="34290" marT="34290" marB="34290" anchor="ctr" horzOverflow="overflow">
                    <a:solidFill>
                      <a:schemeClr val="accent1">
                        <a:lumMod val="40000"/>
                        <a:lumOff val="60000"/>
                      </a:schemeClr>
                    </a:solidFill>
                  </a:tcPr>
                </a:tc>
                <a:extLst>
                  <a:ext uri="{0D108BD9-81ED-4DB2-BD59-A6C34878D82A}">
                    <a16:rowId xmlns:a16="http://schemas.microsoft.com/office/drawing/2014/main" val="3095422185"/>
                  </a:ext>
                </a:extLst>
              </a:tr>
            </a:tbl>
          </a:graphicData>
        </a:graphic>
      </p:graphicFrame>
    </p:spTree>
    <p:extLst>
      <p:ext uri="{BB962C8B-B14F-4D97-AF65-F5344CB8AC3E}">
        <p14:creationId xmlns:p14="http://schemas.microsoft.com/office/powerpoint/2010/main" val="2920101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FY21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21</a:t>
            </a:fld>
            <a:endParaRPr lang="en-US" dirty="0">
              <a:solidFill>
                <a:srgbClr val="F5F5F5"/>
              </a:solidFill>
            </a:endParaRPr>
          </a:p>
        </p:txBody>
      </p:sp>
      <p:graphicFrame>
        <p:nvGraphicFramePr>
          <p:cNvPr id="8" name="Table 10"/>
          <p:cNvGraphicFramePr/>
          <p:nvPr>
            <p:extLst>
              <p:ext uri="{D42A27DB-BD31-4B8C-83A1-F6EECF244321}">
                <p14:modId xmlns:p14="http://schemas.microsoft.com/office/powerpoint/2010/main" val="98420109"/>
              </p:ext>
            </p:extLst>
          </p:nvPr>
        </p:nvGraphicFramePr>
        <p:xfrm>
          <a:off x="1064526" y="1095266"/>
          <a:ext cx="7956644" cy="5688428"/>
        </p:xfrm>
        <a:graphic>
          <a:graphicData uri="http://schemas.openxmlformats.org/drawingml/2006/table">
            <a:tbl>
              <a:tblPr firstRow="1" bandRow="1"/>
              <a:tblGrid>
                <a:gridCol w="1556401">
                  <a:extLst>
                    <a:ext uri="{9D8B030D-6E8A-4147-A177-3AD203B41FA5}">
                      <a16:colId xmlns:a16="http://schemas.microsoft.com/office/drawing/2014/main" val="20000"/>
                    </a:ext>
                  </a:extLst>
                </a:gridCol>
                <a:gridCol w="900195">
                  <a:extLst>
                    <a:ext uri="{9D8B030D-6E8A-4147-A177-3AD203B41FA5}">
                      <a16:colId xmlns:a16="http://schemas.microsoft.com/office/drawing/2014/main" val="20001"/>
                    </a:ext>
                  </a:extLst>
                </a:gridCol>
                <a:gridCol w="2768822">
                  <a:extLst>
                    <a:ext uri="{9D8B030D-6E8A-4147-A177-3AD203B41FA5}">
                      <a16:colId xmlns:a16="http://schemas.microsoft.com/office/drawing/2014/main" val="20002"/>
                    </a:ext>
                  </a:extLst>
                </a:gridCol>
                <a:gridCol w="2021543">
                  <a:extLst>
                    <a:ext uri="{9D8B030D-6E8A-4147-A177-3AD203B41FA5}">
                      <a16:colId xmlns:a16="http://schemas.microsoft.com/office/drawing/2014/main" val="20003"/>
                    </a:ext>
                  </a:extLst>
                </a:gridCol>
                <a:gridCol w="709683">
                  <a:extLst>
                    <a:ext uri="{9D8B030D-6E8A-4147-A177-3AD203B41FA5}">
                      <a16:colId xmlns:a16="http://schemas.microsoft.com/office/drawing/2014/main" val="20004"/>
                    </a:ext>
                  </a:extLst>
                </a:gridCol>
              </a:tblGrid>
              <a:tr h="592464">
                <a:tc>
                  <a:txBody>
                    <a:bodyPr/>
                    <a:lstStyle/>
                    <a:p>
                      <a:pPr defTabSz="514350">
                        <a:defRPr sz="1800" b="0">
                          <a:solidFill>
                            <a:srgbClr val="000000"/>
                          </a:solidFill>
                        </a:defRPr>
                      </a:pPr>
                      <a:r>
                        <a:rPr sz="1400" b="1">
                          <a:solidFill>
                            <a:srgbClr val="FFFFFF"/>
                          </a:solidFill>
                          <a:latin typeface="Gill Sans Light"/>
                        </a:rPr>
                        <a:t>Priorities</a:t>
                      </a:r>
                    </a:p>
                  </a:txBody>
                  <a:tcPr marL="34290" marR="34290" marT="34290" marB="34290" anchor="ctr" horzOverflow="overflow">
                    <a:solidFill>
                      <a:srgbClr val="439EB7"/>
                    </a:solidFill>
                  </a:tcPr>
                </a:tc>
                <a:tc>
                  <a:txBody>
                    <a:bodyPr/>
                    <a:lstStyle/>
                    <a:p>
                      <a:pPr defTabSz="514350">
                        <a:defRPr sz="1800" b="0">
                          <a:solidFill>
                            <a:srgbClr val="000000"/>
                          </a:solidFill>
                        </a:defRPr>
                      </a:pPr>
                      <a:r>
                        <a:rPr sz="1400" b="1">
                          <a:solidFill>
                            <a:srgbClr val="FFFFFF"/>
                          </a:solidFill>
                          <a:latin typeface="Gill Sans Light"/>
                        </a:rPr>
                        <a:t>Focus Area</a:t>
                      </a:r>
                    </a:p>
                  </a:txBody>
                  <a:tcPr marL="34290" marR="34290" marT="34290" marB="34290" anchor="ctr" horzOverflow="overflow">
                    <a:solidFill>
                      <a:srgbClr val="439EB7"/>
                    </a:solidFill>
                  </a:tcPr>
                </a:tc>
                <a:tc>
                  <a:txBody>
                    <a:bodyPr/>
                    <a:lstStyle/>
                    <a:p>
                      <a:pPr defTabSz="514350">
                        <a:defRPr sz="1800" b="0">
                          <a:solidFill>
                            <a:srgbClr val="000000"/>
                          </a:solidFill>
                        </a:defRPr>
                      </a:pPr>
                      <a:r>
                        <a:rPr sz="1400" b="1">
                          <a:solidFill>
                            <a:srgbClr val="FFFFFF"/>
                          </a:solidFill>
                          <a:latin typeface="Gill Sans Light"/>
                        </a:rPr>
                        <a:t>Strategies</a:t>
                      </a:r>
                    </a:p>
                  </a:txBody>
                  <a:tcPr marL="34290" marR="34290" marT="34290" marB="34290" anchor="ctr" horzOverflow="overflow">
                    <a:solidFill>
                      <a:srgbClr val="439EB7"/>
                    </a:solidFill>
                  </a:tcPr>
                </a:tc>
                <a:tc>
                  <a:txBody>
                    <a:bodyPr/>
                    <a:lstStyle/>
                    <a:p>
                      <a:pPr defTabSz="685800">
                        <a:defRPr sz="1800" b="0">
                          <a:solidFill>
                            <a:srgbClr val="000000"/>
                          </a:solidFill>
                        </a:defRPr>
                      </a:pPr>
                      <a:r>
                        <a:rPr sz="1400" b="1">
                          <a:solidFill>
                            <a:srgbClr val="FFFFFF"/>
                          </a:solidFill>
                          <a:latin typeface="Gill Sans Light"/>
                        </a:rPr>
                        <a:t>Requests</a:t>
                      </a:r>
                    </a:p>
                  </a:txBody>
                  <a:tcPr marL="34290" marR="34290" marT="34290" marB="34290" anchor="ctr" horzOverflow="overflow">
                    <a:solidFill>
                      <a:srgbClr val="439EB7"/>
                    </a:solidFill>
                  </a:tcPr>
                </a:tc>
                <a:tc>
                  <a:txBody>
                    <a:bodyPr/>
                    <a:lstStyle/>
                    <a:p>
                      <a:pPr defTabSz="514350">
                        <a:defRPr sz="1800" b="0">
                          <a:solidFill>
                            <a:srgbClr val="000000"/>
                          </a:solidFill>
                        </a:defRPr>
                      </a:pPr>
                      <a:r>
                        <a:rPr sz="1400" b="1">
                          <a:solidFill>
                            <a:srgbClr val="FFFFFF"/>
                          </a:solidFill>
                          <a:latin typeface="Gill Sans Light"/>
                        </a:rPr>
                        <a:t>Amount</a:t>
                      </a:r>
                    </a:p>
                  </a:txBody>
                  <a:tcPr marL="34290" marR="34290" marT="34290" marB="34290" anchor="ctr" horzOverflow="overflow">
                    <a:solidFill>
                      <a:srgbClr val="439EB7"/>
                    </a:solidFill>
                  </a:tcPr>
                </a:tc>
                <a:extLst>
                  <a:ext uri="{0D108BD9-81ED-4DB2-BD59-A6C34878D82A}">
                    <a16:rowId xmlns:a16="http://schemas.microsoft.com/office/drawing/2014/main" val="10000"/>
                  </a:ext>
                </a:extLst>
              </a:tr>
              <a:tr h="1241571">
                <a:tc>
                  <a:txBody>
                    <a:bodyPr/>
                    <a:lstStyle/>
                    <a:p>
                      <a:pPr algn="l" defTabSz="914400">
                        <a:lnSpc>
                          <a:spcPct val="115000"/>
                        </a:lnSpc>
                        <a:defRPr sz="1800"/>
                      </a:pPr>
                      <a:r>
                        <a:rPr sz="1000" b="0" dirty="0">
                          <a:latin typeface="Gill Sans Light"/>
                          <a:ea typeface="Gill Sans Light"/>
                          <a:cs typeface="Gill Sans Light"/>
                          <a:sym typeface="Gill Sans Light"/>
                        </a:rPr>
                        <a:t>Create a well-rounded curriculum that develops the whole child by providing more exposure to and appreciation of the Arts and social-emotional learning. </a:t>
                      </a:r>
                    </a:p>
                  </a:txBody>
                  <a:tcPr marL="34290" marR="34290" marT="34290" marB="34290" anchor="ctr" horzOverflow="overflow">
                    <a:solidFill>
                      <a:schemeClr val="accent1">
                        <a:lumMod val="40000"/>
                        <a:lumOff val="60000"/>
                      </a:schemeClr>
                    </a:solidFill>
                  </a:tcPr>
                </a:tc>
                <a:tc>
                  <a:txBody>
                    <a:bodyPr/>
                    <a:lstStyle/>
                    <a:p>
                      <a:pPr algn="l" defTabSz="514350">
                        <a:defRPr sz="1800"/>
                      </a:pPr>
                      <a:r>
                        <a:rPr sz="1000" dirty="0" smtClean="0">
                          <a:latin typeface="Gill Sans Light"/>
                          <a:ea typeface="Corbel"/>
                          <a:cs typeface="Corbel"/>
                          <a:sym typeface="Corbel"/>
                        </a:rPr>
                        <a:t>Academics</a:t>
                      </a:r>
                      <a:r>
                        <a:rPr lang="en-US" sz="1000" dirty="0" smtClean="0">
                          <a:latin typeface="Gill Sans Light"/>
                          <a:ea typeface="Corbel"/>
                          <a:cs typeface="Corbel"/>
                          <a:sym typeface="Corbel"/>
                        </a:rPr>
                        <a:t>/</a:t>
                      </a:r>
                    </a:p>
                    <a:p>
                      <a:pPr algn="l" defTabSz="514350">
                        <a:defRPr sz="1800"/>
                      </a:pPr>
                      <a:r>
                        <a:rPr sz="1000" dirty="0" smtClean="0">
                          <a:latin typeface="Gill Sans Light"/>
                          <a:ea typeface="Corbel"/>
                          <a:cs typeface="Corbel"/>
                          <a:sym typeface="Corbel"/>
                        </a:rPr>
                        <a:t>Culture</a:t>
                      </a:r>
                      <a:endParaRPr sz="1000" dirty="0">
                        <a:latin typeface="Gill Sans Light"/>
                        <a:ea typeface="Corbel"/>
                        <a:cs typeface="Corbel"/>
                        <a:sym typeface="Corbel"/>
                      </a:endParaRPr>
                    </a:p>
                  </a:txBody>
                  <a:tcPr marL="34290" marR="34290" marT="34290" marB="34290" anchor="ctr" horzOverflow="overflow">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800">
                          <a:latin typeface="Gill Sans Light"/>
                          <a:ea typeface="Gill Sans Light"/>
                          <a:cs typeface="Gill Sans Light"/>
                          <a:sym typeface="Gill Sans Light"/>
                        </a:defRPr>
                      </a:pPr>
                      <a:r>
                        <a:rPr lang="en-US" sz="1000" dirty="0" smtClean="0"/>
                        <a:t>Review current Specials offerings to identify opportunities to expand programming through additional courses, as well as before and after school offerings.</a:t>
                      </a:r>
                    </a:p>
                  </a:txBody>
                  <a:tcPr marL="34290" marR="34290" marT="34290" marB="34290" anchor="ctr" horzOverflow="overflow">
                    <a:solidFill>
                      <a:schemeClr val="accent1">
                        <a:lumMod val="40000"/>
                        <a:lumOff val="60000"/>
                      </a:schemeClr>
                    </a:solidFill>
                  </a:tcPr>
                </a:tc>
                <a:tc>
                  <a:txBody>
                    <a:bodyPr/>
                    <a:lstStyle/>
                    <a:p>
                      <a:pPr algn="l" defTabSz="514350">
                        <a:defRPr sz="1800"/>
                      </a:pPr>
                      <a:r>
                        <a:rPr lang="en-US" sz="1000" dirty="0" smtClean="0">
                          <a:latin typeface="Gill Sans Light"/>
                          <a:ea typeface="Corbel"/>
                          <a:cs typeface="Corbel"/>
                          <a:sym typeface="Corbel"/>
                        </a:rPr>
                        <a:t>Purchase </a:t>
                      </a:r>
                      <a:r>
                        <a:rPr lang="en-US" sz="1000" dirty="0" smtClean="0">
                          <a:latin typeface="Gill Sans Light"/>
                          <a:ea typeface="Corbel"/>
                          <a:cs typeface="Corbel"/>
                          <a:sym typeface="Corbel"/>
                        </a:rPr>
                        <a:t>fine arts, music, and physical education teachers.</a:t>
                      </a:r>
                    </a:p>
                    <a:p>
                      <a:pPr algn="l" defTabSz="514350">
                        <a:defRPr sz="1800"/>
                      </a:pPr>
                      <a:endParaRPr lang="en-US" sz="1000" dirty="0" smtClean="0">
                        <a:latin typeface="Gill Sans Light"/>
                        <a:ea typeface="Corbel"/>
                        <a:cs typeface="Corbel"/>
                        <a:sym typeface="Corbel"/>
                      </a:endParaRPr>
                    </a:p>
                    <a:p>
                      <a:pPr algn="l" defTabSz="514350">
                        <a:defRPr sz="1800"/>
                      </a:pPr>
                      <a:r>
                        <a:rPr lang="en-US" sz="1000" dirty="0" smtClean="0">
                          <a:latin typeface="Gill Sans Light"/>
                          <a:ea typeface="Corbel"/>
                          <a:cs typeface="Corbel"/>
                          <a:sym typeface="Corbel"/>
                        </a:rPr>
                        <a:t>Purchase portion of Social Worker,  SEL teacher and school counselor.</a:t>
                      </a:r>
                      <a:endParaRPr sz="1000" dirty="0">
                        <a:latin typeface="Gill Sans Light"/>
                        <a:ea typeface="Corbel"/>
                        <a:cs typeface="Corbel"/>
                        <a:sym typeface="Corbel"/>
                      </a:endParaRPr>
                    </a:p>
                  </a:txBody>
                  <a:tcPr marL="34290" marR="34290" marT="34290" marB="34290" anchor="ctr" horzOverflow="overflow">
                    <a:solidFill>
                      <a:schemeClr val="accent1">
                        <a:lumMod val="40000"/>
                        <a:lumOff val="60000"/>
                      </a:schemeClr>
                    </a:solidFill>
                  </a:tcPr>
                </a:tc>
                <a:tc>
                  <a:txBody>
                    <a:bodyPr/>
                    <a:lstStyle/>
                    <a:p>
                      <a:pPr algn="l" defTabSz="514350">
                        <a:defRPr sz="800">
                          <a:latin typeface="Corbel"/>
                          <a:ea typeface="Corbel"/>
                          <a:cs typeface="Corbel"/>
                          <a:sym typeface="Corbel"/>
                        </a:defRPr>
                      </a:pPr>
                      <a:r>
                        <a:rPr lang="en-US" sz="1000" dirty="0" smtClean="0">
                          <a:latin typeface="Gill Sans Light"/>
                        </a:rPr>
                        <a:t>$708,817</a:t>
                      </a:r>
                      <a:endParaRPr sz="1000" dirty="0">
                        <a:latin typeface="Gill Sans Light"/>
                      </a:endParaRPr>
                    </a:p>
                  </a:txBody>
                  <a:tcPr marL="34290" marR="34290" marT="34290" marB="34290" anchor="ctr" horzOverflow="overflow">
                    <a:solidFill>
                      <a:schemeClr val="accent1">
                        <a:lumMod val="40000"/>
                        <a:lumOff val="60000"/>
                      </a:schemeClr>
                    </a:solidFill>
                  </a:tcPr>
                </a:tc>
                <a:extLst>
                  <a:ext uri="{0D108BD9-81ED-4DB2-BD59-A6C34878D82A}">
                    <a16:rowId xmlns:a16="http://schemas.microsoft.com/office/drawing/2014/main" val="2997670163"/>
                  </a:ext>
                </a:extLst>
              </a:tr>
              <a:tr h="1769201">
                <a:tc>
                  <a:txBody>
                    <a:bodyPr/>
                    <a:lstStyle/>
                    <a:p>
                      <a:pPr algn="l" defTabSz="914400">
                        <a:lnSpc>
                          <a:spcPct val="115000"/>
                        </a:lnSpc>
                        <a:defRPr sz="1800"/>
                      </a:pPr>
                      <a:r>
                        <a:rPr sz="1000" b="0" dirty="0">
                          <a:latin typeface="Gill Sans Light"/>
                          <a:ea typeface="Gill Sans Light"/>
                          <a:cs typeface="Gill Sans Light"/>
                          <a:sym typeface="Gill Sans Light"/>
                        </a:rPr>
                        <a:t>Develop a faculty/staff base that serves the growing language needs of the school.</a:t>
                      </a:r>
                    </a:p>
                  </a:txBody>
                  <a:tcPr marL="34290" marR="34290" marT="34290" marB="34290" anchor="ctr" horzOverflow="overflow">
                    <a:solidFill>
                      <a:schemeClr val="accent1">
                        <a:lumMod val="20000"/>
                        <a:lumOff val="80000"/>
                      </a:schemeClr>
                    </a:solidFill>
                  </a:tcPr>
                </a:tc>
                <a:tc>
                  <a:txBody>
                    <a:bodyPr/>
                    <a:lstStyle/>
                    <a:p>
                      <a:pPr algn="l" defTabSz="514350">
                        <a:defRPr sz="1800"/>
                      </a:pPr>
                      <a:r>
                        <a:rPr sz="1000" b="0" dirty="0">
                          <a:latin typeface="Gill Sans Light"/>
                          <a:ea typeface="Corbel"/>
                          <a:cs typeface="Corbel"/>
                          <a:sym typeface="Corbel"/>
                        </a:rPr>
                        <a:t>Talent </a:t>
                      </a:r>
                      <a:r>
                        <a:rPr sz="1000" b="0" dirty="0" smtClean="0">
                          <a:latin typeface="Gill Sans Light"/>
                          <a:ea typeface="Corbel"/>
                          <a:cs typeface="Corbel"/>
                          <a:sym typeface="Corbel"/>
                        </a:rPr>
                        <a:t>Managements</a:t>
                      </a:r>
                      <a:endParaRPr lang="en-US" sz="1000" b="0" dirty="0" smtClean="0">
                        <a:latin typeface="Gill Sans Light"/>
                        <a:ea typeface="Corbel"/>
                        <a:cs typeface="Corbel"/>
                        <a:sym typeface="Corbel"/>
                      </a:endParaRPr>
                    </a:p>
                  </a:txBody>
                  <a:tcPr marL="34290" marR="34290" marT="34290" marB="34290" anchor="ctr" horzOverflow="overflow">
                    <a:solidFill>
                      <a:schemeClr val="accent1">
                        <a:lumMod val="20000"/>
                        <a:lumOff val="80000"/>
                      </a:schemeClr>
                    </a:solidFill>
                  </a:tcPr>
                </a:tc>
                <a:tc>
                  <a:txBody>
                    <a:bodyPr/>
                    <a:lstStyle/>
                    <a:p>
                      <a:pPr algn="l" defTabSz="914400">
                        <a:defRPr sz="800">
                          <a:latin typeface="Gill Sans Light"/>
                          <a:ea typeface="Gill Sans Light"/>
                          <a:cs typeface="Gill Sans Light"/>
                          <a:sym typeface="Gill Sans Light"/>
                        </a:defRPr>
                      </a:pPr>
                      <a:r>
                        <a:rPr sz="1000" b="0" dirty="0">
                          <a:latin typeface="Gill Sans Light"/>
                        </a:rPr>
                        <a:t>Intentional recruitment and retention to identify and develop bi-literate educators.</a:t>
                      </a:r>
                    </a:p>
                    <a:p>
                      <a:pPr algn="l" defTabSz="914400">
                        <a:defRPr sz="800">
                          <a:latin typeface="Gill Sans Light"/>
                          <a:ea typeface="Gill Sans Light"/>
                          <a:cs typeface="Gill Sans Light"/>
                          <a:sym typeface="Gill Sans Light"/>
                        </a:defRPr>
                      </a:pPr>
                      <a:endParaRPr sz="1000" b="0" dirty="0">
                        <a:latin typeface="Gill Sans Light"/>
                      </a:endParaRPr>
                    </a:p>
                  </a:txBody>
                  <a:tcPr marL="34290" marR="34290" marT="34290" marB="34290" anchor="ctr" horzOverflow="overflow">
                    <a:solidFill>
                      <a:schemeClr val="accent1">
                        <a:lumMod val="20000"/>
                        <a:lumOff val="80000"/>
                      </a:schemeClr>
                    </a:solidFill>
                  </a:tcPr>
                </a:tc>
                <a:tc>
                  <a:txBody>
                    <a:bodyPr/>
                    <a:lstStyle/>
                    <a:p>
                      <a:pPr algn="l" defTabSz="514350">
                        <a:defRPr sz="1800"/>
                      </a:pPr>
                      <a:r>
                        <a:rPr lang="en-US" sz="1000" b="0" dirty="0" smtClean="0">
                          <a:latin typeface="Gill Sans Light"/>
                          <a:ea typeface="Corbel"/>
                          <a:cs typeface="Corbel"/>
                          <a:sym typeface="Corbel"/>
                        </a:rPr>
                        <a:t>Maintain</a:t>
                      </a:r>
                      <a:r>
                        <a:rPr lang="en-US" sz="1000" b="0" baseline="0" dirty="0" smtClean="0">
                          <a:latin typeface="Gill Sans Light"/>
                          <a:ea typeface="Corbel"/>
                          <a:cs typeface="Corbel"/>
                          <a:sym typeface="Corbel"/>
                        </a:rPr>
                        <a:t> additional teacher for </a:t>
                      </a:r>
                      <a:r>
                        <a:rPr lang="en-US" sz="1000" b="0" dirty="0" smtClean="0">
                          <a:latin typeface="Gill Sans Light"/>
                          <a:ea typeface="Corbel"/>
                          <a:cs typeface="Corbel"/>
                          <a:sym typeface="Corbel"/>
                        </a:rPr>
                        <a:t>5th</a:t>
                      </a:r>
                      <a:r>
                        <a:rPr sz="1000" b="0" dirty="0" smtClean="0">
                          <a:latin typeface="Gill Sans Light"/>
                          <a:ea typeface="Corbel"/>
                          <a:cs typeface="Corbel"/>
                          <a:sym typeface="Corbel"/>
                        </a:rPr>
                        <a:t> </a:t>
                      </a:r>
                      <a:r>
                        <a:rPr sz="1000" b="0" dirty="0">
                          <a:latin typeface="Gill Sans Light"/>
                          <a:ea typeface="Corbel"/>
                          <a:cs typeface="Corbel"/>
                          <a:sym typeface="Corbel"/>
                        </a:rPr>
                        <a:t>grade DLI program expansion.
</a:t>
                      </a:r>
                      <a:r>
                        <a:rPr sz="1000" b="0" dirty="0" smtClean="0">
                          <a:latin typeface="Gill Sans Light"/>
                          <a:ea typeface="Corbel"/>
                          <a:cs typeface="Corbel"/>
                          <a:sym typeface="Corbel"/>
                        </a:rPr>
                        <a:t>Purchase</a:t>
                      </a:r>
                      <a:r>
                        <a:rPr lang="en-US" sz="1000" b="0" dirty="0" smtClean="0">
                          <a:latin typeface="Gill Sans Light"/>
                          <a:ea typeface="Corbel"/>
                          <a:cs typeface="Corbel"/>
                          <a:sym typeface="Corbel"/>
                        </a:rPr>
                        <a:t> </a:t>
                      </a:r>
                      <a:r>
                        <a:rPr sz="1000" b="0" dirty="0" smtClean="0">
                          <a:latin typeface="Gill Sans Light"/>
                          <a:ea typeface="Corbel"/>
                          <a:cs typeface="Corbel"/>
                          <a:sym typeface="Corbel"/>
                        </a:rPr>
                        <a:t>paraprofessionals </a:t>
                      </a:r>
                      <a:r>
                        <a:rPr sz="1000" b="0" dirty="0">
                          <a:latin typeface="Gill Sans Light"/>
                          <a:ea typeface="Corbel"/>
                          <a:cs typeface="Corbel"/>
                          <a:sym typeface="Corbel"/>
                        </a:rPr>
                        <a:t>to support students in </a:t>
                      </a:r>
                      <a:r>
                        <a:rPr sz="1000" b="0" dirty="0" smtClean="0">
                          <a:latin typeface="Gill Sans Light"/>
                          <a:ea typeface="Corbel"/>
                          <a:cs typeface="Corbel"/>
                          <a:sym typeface="Corbel"/>
                        </a:rPr>
                        <a:t>DLI</a:t>
                      </a:r>
                      <a:r>
                        <a:rPr lang="en-US" sz="1000" b="0" dirty="0" smtClean="0">
                          <a:latin typeface="Gill Sans Light"/>
                          <a:ea typeface="Corbel"/>
                          <a:cs typeface="Corbel"/>
                          <a:sym typeface="Corbel"/>
                        </a:rPr>
                        <a:t>.</a:t>
                      </a:r>
                    </a:p>
                    <a:p>
                      <a:pPr algn="l" defTabSz="514350">
                        <a:defRPr sz="1800"/>
                      </a:pPr>
                      <a:endParaRPr lang="en-US" sz="1000" b="0" dirty="0" smtClean="0">
                        <a:latin typeface="Gill Sans Light"/>
                        <a:ea typeface="Corbel"/>
                        <a:cs typeface="Corbel"/>
                        <a:sym typeface="Corbel"/>
                      </a:endParaRPr>
                    </a:p>
                    <a:p>
                      <a:pPr algn="l" defTabSz="514350">
                        <a:defRPr sz="1800"/>
                      </a:pPr>
                      <a:r>
                        <a:rPr lang="en-US" sz="1000" b="0" dirty="0" smtClean="0">
                          <a:latin typeface="Gill Sans Light"/>
                          <a:ea typeface="Corbel"/>
                          <a:cs typeface="Corbel"/>
                          <a:sym typeface="Corbel"/>
                        </a:rPr>
                        <a:t>Purchase teachers to provide French</a:t>
                      </a:r>
                      <a:r>
                        <a:rPr lang="en-US" sz="1000" b="0" baseline="0" dirty="0" smtClean="0">
                          <a:latin typeface="Gill Sans Light"/>
                          <a:ea typeface="Corbel"/>
                          <a:cs typeface="Corbel"/>
                          <a:sym typeface="Corbel"/>
                        </a:rPr>
                        <a:t> instruction for all non-DLI classes 1</a:t>
                      </a:r>
                      <a:r>
                        <a:rPr lang="en-US" sz="1000" b="0" baseline="30000" dirty="0" smtClean="0">
                          <a:latin typeface="Gill Sans Light"/>
                          <a:ea typeface="Corbel"/>
                          <a:cs typeface="Corbel"/>
                          <a:sym typeface="Corbel"/>
                        </a:rPr>
                        <a:t>st</a:t>
                      </a:r>
                      <a:r>
                        <a:rPr lang="en-US" sz="1000" b="0" baseline="0" dirty="0" smtClean="0">
                          <a:latin typeface="Gill Sans Light"/>
                          <a:ea typeface="Corbel"/>
                          <a:cs typeface="Corbel"/>
                          <a:sym typeface="Corbel"/>
                        </a:rPr>
                        <a:t> – 5</a:t>
                      </a:r>
                      <a:r>
                        <a:rPr lang="en-US" sz="1000" b="0" baseline="30000" dirty="0" smtClean="0">
                          <a:latin typeface="Gill Sans Light"/>
                          <a:ea typeface="Corbel"/>
                          <a:cs typeface="Corbel"/>
                          <a:sym typeface="Corbel"/>
                        </a:rPr>
                        <a:t>th</a:t>
                      </a:r>
                      <a:r>
                        <a:rPr lang="en-US" sz="1000" b="0" baseline="0" dirty="0" smtClean="0">
                          <a:latin typeface="Gill Sans Light"/>
                          <a:ea typeface="Corbel"/>
                          <a:cs typeface="Corbel"/>
                          <a:sym typeface="Corbel"/>
                        </a:rPr>
                        <a:t> grades</a:t>
                      </a:r>
                      <a:endParaRPr sz="1000" b="0" dirty="0">
                        <a:latin typeface="Gill Sans Light"/>
                        <a:ea typeface="Corbel"/>
                        <a:cs typeface="Corbel"/>
                        <a:sym typeface="Corbel"/>
                      </a:endParaRPr>
                    </a:p>
                  </a:txBody>
                  <a:tcPr marL="34290" marR="34290" marT="34290" marB="34290" anchor="ctr" horzOverflow="overflow">
                    <a:solidFill>
                      <a:schemeClr val="accent1">
                        <a:lumMod val="20000"/>
                        <a:lumOff val="80000"/>
                      </a:schemeClr>
                    </a:solidFill>
                  </a:tcPr>
                </a:tc>
                <a:tc>
                  <a:txBody>
                    <a:bodyPr/>
                    <a:lstStyle/>
                    <a:p>
                      <a:pPr algn="l" defTabSz="514350">
                        <a:defRPr sz="800">
                          <a:latin typeface="Corbel"/>
                          <a:ea typeface="Corbel"/>
                          <a:cs typeface="Corbel"/>
                          <a:sym typeface="Corbel"/>
                        </a:defRPr>
                      </a:pPr>
                      <a:r>
                        <a:rPr lang="en-US" sz="1000" b="0" dirty="0" smtClean="0">
                          <a:latin typeface="Gill Sans Light"/>
                        </a:rPr>
                        <a:t>$117,226</a:t>
                      </a:r>
                      <a:endParaRPr sz="1000" b="0" dirty="0">
                        <a:latin typeface="Gill Sans Light"/>
                      </a:endParaRPr>
                    </a:p>
                  </a:txBody>
                  <a:tcPr marL="34290" marR="34290" marT="34290" marB="34290" anchor="ctr" horzOverflow="overflow">
                    <a:solidFill>
                      <a:schemeClr val="accent1">
                        <a:lumMod val="20000"/>
                        <a:lumOff val="80000"/>
                      </a:schemeClr>
                    </a:solidFill>
                  </a:tcPr>
                </a:tc>
                <a:extLst>
                  <a:ext uri="{0D108BD9-81ED-4DB2-BD59-A6C34878D82A}">
                    <a16:rowId xmlns:a16="http://schemas.microsoft.com/office/drawing/2014/main" val="10004"/>
                  </a:ext>
                </a:extLst>
              </a:tr>
              <a:tr h="774470">
                <a:tc>
                  <a:txBody>
                    <a:bodyPr/>
                    <a:lstStyle/>
                    <a:p>
                      <a:pPr algn="l" defTabSz="685800">
                        <a:defRPr sz="2000">
                          <a:latin typeface="Corbel"/>
                          <a:ea typeface="Corbel"/>
                          <a:cs typeface="Corbel"/>
                          <a:sym typeface="Corbel"/>
                        </a:defRPr>
                      </a:pPr>
                      <a:r>
                        <a:rPr lang="en-US" sz="1000" b="0" dirty="0" smtClean="0">
                          <a:latin typeface="Gill Sans Light"/>
                        </a:rPr>
                        <a:t>Foster</a:t>
                      </a:r>
                      <a:r>
                        <a:rPr lang="en-US" sz="1000" b="0" baseline="0" dirty="0" smtClean="0">
                          <a:latin typeface="Gill Sans Light"/>
                        </a:rPr>
                        <a:t> an active and engaged school community that encourages inclusion of all stakeholders.</a:t>
                      </a:r>
                      <a:endParaRPr lang="en-US" sz="1000" b="0" dirty="0">
                        <a:latin typeface="Gill Sans Light"/>
                      </a:endParaRPr>
                    </a:p>
                  </a:txBody>
                  <a:tcPr marL="34290" marR="34290" marT="34290" marB="34290" anchor="ctr" horzOverflow="overflow">
                    <a:solidFill>
                      <a:schemeClr val="accent1">
                        <a:lumMod val="40000"/>
                        <a:lumOff val="60000"/>
                      </a:schemeClr>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sz="1800"/>
                      </a:pPr>
                      <a:r>
                        <a:rPr lang="en-US" sz="1000" b="0" dirty="0" smtClean="0">
                          <a:latin typeface="Gill Sans Light"/>
                          <a:ea typeface="Corbel"/>
                          <a:cs typeface="Corbel"/>
                          <a:sym typeface="Corbel"/>
                        </a:rPr>
                        <a:t>Systems and Resources</a:t>
                      </a:r>
                    </a:p>
                    <a:p>
                      <a:pPr algn="l" defTabSz="514350">
                        <a:defRPr sz="1800"/>
                      </a:pPr>
                      <a:endParaRPr sz="1000" b="0" dirty="0">
                        <a:latin typeface="Gill Sans Light"/>
                        <a:ea typeface="Corbel"/>
                        <a:cs typeface="Corbel"/>
                        <a:sym typeface="Corbel"/>
                      </a:endParaRPr>
                    </a:p>
                  </a:txBody>
                  <a:tcPr marL="34290" marR="34290" marT="34290" marB="34290" anchor="ctr" horzOverflow="overflow">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800">
                          <a:latin typeface="Gill Sans Light"/>
                          <a:ea typeface="Gill Sans Light"/>
                          <a:cs typeface="Gill Sans Light"/>
                          <a:sym typeface="Gill Sans Light"/>
                        </a:defRPr>
                      </a:pPr>
                      <a:r>
                        <a:rPr lang="en-US" sz="1000" b="0" dirty="0" smtClean="0">
                          <a:latin typeface="Gill Sans Light"/>
                        </a:rPr>
                        <a:t>Implement research-based strategies to bridge the school to home connection for families.</a:t>
                      </a:r>
                    </a:p>
                    <a:p>
                      <a:pPr algn="l" defTabSz="914400">
                        <a:defRPr sz="800">
                          <a:latin typeface="Gill Sans Light"/>
                          <a:ea typeface="Gill Sans Light"/>
                          <a:cs typeface="Gill Sans Light"/>
                          <a:sym typeface="Gill Sans Light"/>
                        </a:defRPr>
                      </a:pPr>
                      <a:endParaRPr sz="1000" b="0" dirty="0">
                        <a:latin typeface="Gill Sans Light"/>
                      </a:endParaRPr>
                    </a:p>
                  </a:txBody>
                  <a:tcPr marL="34290" marR="34290" marT="34290" marB="34290" anchor="ctr" horzOverflow="overflow">
                    <a:solidFill>
                      <a:schemeClr val="accent1">
                        <a:lumMod val="40000"/>
                        <a:lumOff val="60000"/>
                      </a:schemeClr>
                    </a:solidFill>
                  </a:tcPr>
                </a:tc>
                <a:tc>
                  <a:txBody>
                    <a:bodyPr/>
                    <a:lstStyle/>
                    <a:p>
                      <a:pPr algn="l" defTabSz="514350">
                        <a:defRPr sz="1800"/>
                      </a:pPr>
                      <a:r>
                        <a:rPr lang="en-US" sz="1000" b="0" dirty="0" smtClean="0">
                          <a:latin typeface="Gill Sans Light"/>
                          <a:ea typeface="Corbel"/>
                          <a:cs typeface="Corbel"/>
                          <a:sym typeface="Corbel"/>
                        </a:rPr>
                        <a:t>Convert parent liaison to full-time</a:t>
                      </a:r>
                      <a:r>
                        <a:rPr lang="en-US" sz="1000" b="0" baseline="0" dirty="0" smtClean="0">
                          <a:latin typeface="Gill Sans Light"/>
                          <a:ea typeface="Corbel"/>
                          <a:cs typeface="Corbel"/>
                          <a:sym typeface="Corbel"/>
                        </a:rPr>
                        <a:t> position.</a:t>
                      </a:r>
                      <a:endParaRPr sz="1000" b="0" dirty="0">
                        <a:latin typeface="Gill Sans Light"/>
                        <a:ea typeface="Corbel"/>
                        <a:cs typeface="Corbel"/>
                        <a:sym typeface="Corbel"/>
                      </a:endParaRPr>
                    </a:p>
                  </a:txBody>
                  <a:tcPr marL="34290" marR="34290" marT="34290" marB="34290" anchor="ctr" horzOverflow="overflow">
                    <a:solidFill>
                      <a:schemeClr val="accent1">
                        <a:lumMod val="40000"/>
                        <a:lumOff val="60000"/>
                      </a:schemeClr>
                    </a:solidFill>
                  </a:tcPr>
                </a:tc>
                <a:tc>
                  <a:txBody>
                    <a:bodyPr/>
                    <a:lstStyle/>
                    <a:p>
                      <a:pPr algn="l" defTabSz="514350">
                        <a:defRPr sz="800">
                          <a:latin typeface="Corbel"/>
                          <a:ea typeface="Corbel"/>
                          <a:cs typeface="Corbel"/>
                          <a:sym typeface="Corbel"/>
                        </a:defRPr>
                      </a:pPr>
                      <a:r>
                        <a:rPr lang="en-US" sz="1000" b="0" dirty="0" smtClean="0">
                          <a:latin typeface="Gill Sans Light"/>
                        </a:rPr>
                        <a:t>$</a:t>
                      </a:r>
                      <a:r>
                        <a:rPr lang="en-US" sz="1000" b="0" dirty="0" smtClean="0">
                          <a:latin typeface="Gill Sans Light"/>
                        </a:rPr>
                        <a:t>42,017</a:t>
                      </a:r>
                      <a:endParaRPr sz="1000" b="0" dirty="0">
                        <a:latin typeface="Gill Sans Light"/>
                      </a:endParaRPr>
                    </a:p>
                  </a:txBody>
                  <a:tcPr marL="34290" marR="34290" marT="34290" marB="34290" anchor="ctr" horzOverflow="overflow">
                    <a:solidFill>
                      <a:schemeClr val="accent1">
                        <a:lumMod val="40000"/>
                        <a:lumOff val="60000"/>
                      </a:schemeClr>
                    </a:solidFill>
                  </a:tcPr>
                </a:tc>
                <a:extLst>
                  <a:ext uri="{0D108BD9-81ED-4DB2-BD59-A6C34878D82A}">
                    <a16:rowId xmlns:a16="http://schemas.microsoft.com/office/drawing/2014/main" val="1842193292"/>
                  </a:ext>
                </a:extLst>
              </a:tr>
              <a:tr h="1200783">
                <a:tc>
                  <a:txBody>
                    <a:bodyPr/>
                    <a:lstStyle/>
                    <a:p>
                      <a:pPr algn="l" defTabSz="914400">
                        <a:lnSpc>
                          <a:spcPct val="115000"/>
                        </a:lnSpc>
                        <a:defRPr sz="1800"/>
                      </a:pPr>
                      <a:r>
                        <a:rPr lang="en-US" sz="1000" b="0" dirty="0" smtClean="0">
                          <a:solidFill>
                            <a:schemeClr val="dk1"/>
                          </a:solidFill>
                          <a:latin typeface="Gill Sans Light"/>
                        </a:rPr>
                        <a:t>Create a school-wide culture of high expectations, trust, and strong communication</a:t>
                      </a:r>
                      <a:endParaRPr sz="1000" b="0" dirty="0">
                        <a:latin typeface="Gill Sans Light"/>
                        <a:ea typeface="Gill Sans Light"/>
                        <a:cs typeface="Gill Sans Light"/>
                        <a:sym typeface="Gill Sans Light"/>
                      </a:endParaRPr>
                    </a:p>
                  </a:txBody>
                  <a:tcPr marL="34290" marR="34290" marT="34290" marB="34290" anchor="ctr" horzOverflow="overflow">
                    <a:solidFill>
                      <a:schemeClr val="accent1">
                        <a:lumMod val="20000"/>
                        <a:lumOff val="80000"/>
                      </a:schemeClr>
                    </a:solidFill>
                  </a:tcPr>
                </a:tc>
                <a:tc>
                  <a:txBody>
                    <a:bodyPr/>
                    <a:lstStyle/>
                    <a:p>
                      <a:pPr algn="l" defTabSz="514350">
                        <a:defRPr sz="1800"/>
                      </a:pPr>
                      <a:r>
                        <a:rPr lang="en-US" sz="1000" dirty="0" smtClean="0">
                          <a:latin typeface="Gill Sans Light"/>
                          <a:ea typeface="Corbel"/>
                          <a:cs typeface="Corbel"/>
                          <a:sym typeface="Corbel"/>
                        </a:rPr>
                        <a:t>Culture</a:t>
                      </a:r>
                      <a:endParaRPr sz="1000" dirty="0">
                        <a:latin typeface="Gill Sans Light"/>
                        <a:ea typeface="Corbel"/>
                        <a:cs typeface="Corbel"/>
                        <a:sym typeface="Corbel"/>
                      </a:endParaRPr>
                    </a:p>
                  </a:txBody>
                  <a:tcPr marL="34290" marR="34290" marT="34290" marB="34290" anchor="ctr" horzOverflow="overflow">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800">
                          <a:latin typeface="Gill Sans Light"/>
                          <a:ea typeface="Gill Sans Light"/>
                          <a:cs typeface="Gill Sans Light"/>
                          <a:sym typeface="Gill Sans Light"/>
                        </a:defRPr>
                      </a:pPr>
                      <a:r>
                        <a:rPr lang="en-US" sz="1000" b="0" u="none" dirty="0" smtClean="0">
                          <a:solidFill>
                            <a:srgbClr val="000000"/>
                          </a:solidFill>
                          <a:latin typeface="Gill Sans Light"/>
                          <a:ea typeface="Arial"/>
                          <a:cs typeface="Arial"/>
                          <a:sym typeface="Arial"/>
                        </a:rPr>
                        <a:t>Enhance internal and external communication</a:t>
                      </a:r>
                      <a:r>
                        <a:rPr lang="en-US" sz="1000" dirty="0" smtClean="0">
                          <a:latin typeface="Gill Sans Light"/>
                        </a:rPr>
                        <a:t> through weekly updates, school master calendar, and partnering with PTA to streamline information to families.</a:t>
                      </a:r>
                    </a:p>
                  </a:txBody>
                  <a:tcPr marL="34290" marR="34290" marT="34290" marB="34290" anchor="ctr" horzOverflow="overflow">
                    <a:solidFill>
                      <a:schemeClr val="accent1">
                        <a:lumMod val="20000"/>
                        <a:lumOff val="80000"/>
                      </a:schemeClr>
                    </a:solidFill>
                  </a:tcPr>
                </a:tc>
                <a:tc>
                  <a:txBody>
                    <a:bodyPr/>
                    <a:lstStyle/>
                    <a:p>
                      <a:pPr algn="l" defTabSz="514350">
                        <a:defRPr sz="1800"/>
                      </a:pPr>
                      <a:r>
                        <a:rPr lang="en-US" sz="1000" dirty="0" smtClean="0">
                          <a:latin typeface="Gill Sans Light"/>
                          <a:ea typeface="Corbel"/>
                          <a:cs typeface="Corbel"/>
                          <a:sym typeface="Corbel"/>
                        </a:rPr>
                        <a:t>Ensure</a:t>
                      </a:r>
                      <a:r>
                        <a:rPr lang="en-US" sz="1000" baseline="0" dirty="0" smtClean="0">
                          <a:latin typeface="Gill Sans Light"/>
                          <a:ea typeface="Corbel"/>
                          <a:cs typeface="Corbel"/>
                          <a:sym typeface="Corbel"/>
                        </a:rPr>
                        <a:t> appropriate support staffing to effectively communicate with a variety of stakeholders (students, parents, community, PTO, Foundation) in order to improve operations at the school level.</a:t>
                      </a:r>
                      <a:endParaRPr sz="1000" dirty="0">
                        <a:latin typeface="Gill Sans Light"/>
                        <a:ea typeface="Corbel"/>
                        <a:cs typeface="Corbel"/>
                        <a:sym typeface="Corbel"/>
                      </a:endParaRPr>
                    </a:p>
                  </a:txBody>
                  <a:tcPr marL="34290" marR="34290" marT="34290" marB="34290" anchor="ctr" horzOverflow="overflow">
                    <a:solidFill>
                      <a:schemeClr val="accent1">
                        <a:lumMod val="20000"/>
                        <a:lumOff val="80000"/>
                      </a:schemeClr>
                    </a:solidFill>
                  </a:tcPr>
                </a:tc>
                <a:tc>
                  <a:txBody>
                    <a:bodyPr/>
                    <a:lstStyle/>
                    <a:p>
                      <a:pPr algn="l" defTabSz="514350">
                        <a:defRPr sz="800">
                          <a:latin typeface="Corbel"/>
                          <a:ea typeface="Corbel"/>
                          <a:cs typeface="Corbel"/>
                          <a:sym typeface="Corbel"/>
                        </a:defRPr>
                      </a:pPr>
                      <a:r>
                        <a:rPr lang="en-US" sz="1000" b="0" dirty="0" smtClean="0">
                          <a:latin typeface="Gill Sans Light"/>
                        </a:rPr>
                        <a:t>$</a:t>
                      </a:r>
                      <a:r>
                        <a:rPr lang="en-US" sz="1000" b="0" dirty="0" smtClean="0">
                          <a:latin typeface="Gill Sans Light"/>
                        </a:rPr>
                        <a:t>154,689</a:t>
                      </a:r>
                      <a:endParaRPr lang="en-US" sz="1000" b="0" dirty="0" smtClean="0">
                        <a:latin typeface="Gill Sans Light"/>
                      </a:endParaRPr>
                    </a:p>
                  </a:txBody>
                  <a:tcPr marL="34290" marR="34290" marT="34290" marB="34290" anchor="ctr" horzOverflow="overflow">
                    <a:solidFill>
                      <a:schemeClr val="accent1">
                        <a:lumMod val="20000"/>
                        <a:lumOff val="80000"/>
                      </a:schemeClr>
                    </a:solidFill>
                  </a:tcPr>
                </a:tc>
                <a:extLst>
                  <a:ext uri="{0D108BD9-81ED-4DB2-BD59-A6C34878D82A}">
                    <a16:rowId xmlns:a16="http://schemas.microsoft.com/office/drawing/2014/main" val="1510893002"/>
                  </a:ext>
                </a:extLst>
              </a:tr>
            </a:tbl>
          </a:graphicData>
        </a:graphic>
      </p:graphicFrame>
    </p:spTree>
    <p:extLst>
      <p:ext uri="{BB962C8B-B14F-4D97-AF65-F5344CB8AC3E}">
        <p14:creationId xmlns:p14="http://schemas.microsoft.com/office/powerpoint/2010/main" val="4116188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99010"/>
            <a:ext cx="7519442" cy="948527"/>
          </a:xfrm>
        </p:spPr>
        <p:txBody>
          <a:bodyPr>
            <a:normAutofit/>
          </a:bodyPr>
          <a:lstStyle/>
          <a:p>
            <a:pPr algn="ctr"/>
            <a:r>
              <a:rPr lang="en-US" sz="2700" b="1" i="0" dirty="0"/>
              <a:t>FY </a:t>
            </a:r>
            <a:r>
              <a:rPr lang="en-US" sz="2700" b="1" i="0" dirty="0" smtClean="0"/>
              <a:t>2022: </a:t>
            </a:r>
            <a:r>
              <a:rPr lang="en-US" sz="2700" b="1" i="0" dirty="0"/>
              <a:t>Purpose of Reserve Funds</a:t>
            </a:r>
          </a:p>
        </p:txBody>
      </p:sp>
      <p:sp>
        <p:nvSpPr>
          <p:cNvPr id="6" name="Content Placeholder 4"/>
          <p:cNvSpPr txBox="1">
            <a:spLocks/>
          </p:cNvSpPr>
          <p:nvPr/>
        </p:nvSpPr>
        <p:spPr>
          <a:xfrm>
            <a:off x="912136" y="1361173"/>
            <a:ext cx="8231864" cy="43513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1">
              <a:buClr>
                <a:schemeClr val="accent1"/>
              </a:buClr>
              <a:buSzPct val="79999"/>
            </a:pPr>
            <a:endParaRPr lang="en-US" sz="2200" dirty="0">
              <a:solidFill>
                <a:srgbClr val="3F3F3F"/>
              </a:solidFill>
              <a:latin typeface="Trebuchet MS"/>
              <a:ea typeface="Trebuchet MS"/>
              <a:cs typeface="Trebuchet MS"/>
              <a:sym typeface="Trebuchet MS"/>
            </a:endParaRPr>
          </a:p>
          <a:p>
            <a:pPr>
              <a:buClr>
                <a:schemeClr val="accent1"/>
              </a:buClr>
              <a:buSzPct val="79999"/>
            </a:pPr>
            <a:endParaRPr lang="en-US" sz="2200" dirty="0">
              <a:solidFill>
                <a:srgbClr val="3F3F3F"/>
              </a:solidFill>
              <a:latin typeface="Trebuchet MS"/>
              <a:ea typeface="Trebuchet MS"/>
              <a:cs typeface="Trebuchet MS"/>
              <a:sym typeface="Trebuchet MS"/>
            </a:endParaRPr>
          </a:p>
          <a:p>
            <a:pPr marL="742950" lvl="1" indent="-285750">
              <a:buClr>
                <a:schemeClr val="accent1"/>
              </a:buClr>
              <a:buSzPct val="79999"/>
              <a:buFont typeface="Arial" panose="020B0604020202020204" pitchFamily="34" charset="0"/>
              <a:buChar char="•"/>
            </a:pPr>
            <a:r>
              <a:rPr lang="en-US" sz="2200" dirty="0">
                <a:solidFill>
                  <a:srgbClr val="3F3F3F"/>
                </a:solidFill>
                <a:latin typeface="Trebuchet MS"/>
                <a:ea typeface="Trebuchet MS"/>
                <a:cs typeface="Trebuchet MS"/>
                <a:sym typeface="Trebuchet MS"/>
              </a:rPr>
              <a:t>To account for the district’s overall revenue uncertainty &amp; help to mitigate potential losses at leveling</a:t>
            </a:r>
          </a:p>
          <a:p>
            <a:pPr lvl="1">
              <a:buClr>
                <a:schemeClr val="accent1"/>
              </a:buClr>
              <a:buSzPct val="79999"/>
            </a:pPr>
            <a:endParaRPr lang="en-US" sz="2200" dirty="0">
              <a:solidFill>
                <a:srgbClr val="3F3F3F"/>
              </a:solidFill>
              <a:latin typeface="Trebuchet MS"/>
              <a:ea typeface="Trebuchet MS"/>
              <a:cs typeface="Trebuchet MS"/>
              <a:sym typeface="Trebuchet MS"/>
            </a:endParaRPr>
          </a:p>
          <a:p>
            <a:pPr marL="742950" lvl="1" indent="-285750">
              <a:buClr>
                <a:schemeClr val="accent1"/>
              </a:buClr>
              <a:buSzPct val="79999"/>
              <a:buFont typeface="Arial" panose="020B0604020202020204" pitchFamily="34" charset="0"/>
              <a:buChar char="•"/>
            </a:pPr>
            <a:r>
              <a:rPr lang="en-US" sz="2200" dirty="0">
                <a:solidFill>
                  <a:srgbClr val="3F3F3F"/>
                </a:solidFill>
                <a:latin typeface="Trebuchet MS"/>
                <a:ea typeface="Trebuchet MS"/>
                <a:cs typeface="Trebuchet MS"/>
                <a:sym typeface="Trebuchet MS"/>
              </a:rPr>
              <a:t>2% of school’s SSF allocation has been budgeted </a:t>
            </a:r>
            <a:r>
              <a:rPr lang="en-US" sz="2200">
                <a:solidFill>
                  <a:srgbClr val="3F3F3F"/>
                </a:solidFill>
                <a:latin typeface="Trebuchet MS"/>
                <a:ea typeface="Trebuchet MS"/>
                <a:cs typeface="Trebuchet MS"/>
                <a:sym typeface="Trebuchet MS"/>
              </a:rPr>
              <a:t>for </a:t>
            </a:r>
            <a:r>
              <a:rPr lang="en-US" sz="2200" smtClean="0">
                <a:solidFill>
                  <a:srgbClr val="3F3F3F"/>
                </a:solidFill>
                <a:latin typeface="Trebuchet MS"/>
                <a:ea typeface="Trebuchet MS"/>
                <a:cs typeface="Trebuchet MS"/>
                <a:sym typeface="Trebuchet MS"/>
              </a:rPr>
              <a:t>Non-Staffing</a:t>
            </a:r>
            <a:endParaRPr lang="en-US" sz="2200" dirty="0">
              <a:solidFill>
                <a:srgbClr val="3F3F3F"/>
              </a:solidFill>
              <a:latin typeface="Trebuchet MS"/>
              <a:ea typeface="Trebuchet MS"/>
              <a:cs typeface="Trebuchet MS"/>
              <a:sym typeface="Trebuchet MS"/>
            </a:endParaRPr>
          </a:p>
          <a:p>
            <a:pPr marL="742950" lvl="1" indent="-285750">
              <a:buClr>
                <a:schemeClr val="accent1"/>
              </a:buClr>
              <a:buSzPct val="79999"/>
              <a:buFont typeface="Arial" panose="020B0604020202020204" pitchFamily="34" charset="0"/>
              <a:buChar char="•"/>
            </a:pPr>
            <a:endParaRPr lang="en-US" sz="2200" dirty="0">
              <a:solidFill>
                <a:srgbClr val="3F3F3F"/>
              </a:solidFill>
              <a:latin typeface="Trebuchet MS"/>
              <a:ea typeface="Trebuchet MS"/>
              <a:cs typeface="Trebuchet MS"/>
              <a:sym typeface="Trebuchet MS"/>
            </a:endParaRPr>
          </a:p>
          <a:p>
            <a:pPr marL="742950" lvl="1" indent="-285750">
              <a:buClr>
                <a:schemeClr val="accent1"/>
              </a:buClr>
              <a:buSzPct val="79999"/>
              <a:buFont typeface="Arial" panose="020B0604020202020204" pitchFamily="34" charset="0"/>
              <a:buChar char="•"/>
            </a:pPr>
            <a:r>
              <a:rPr lang="en-US" sz="2200" dirty="0">
                <a:solidFill>
                  <a:srgbClr val="3F3F3F"/>
                </a:solidFill>
                <a:latin typeface="Trebuchet MS"/>
                <a:ea typeface="Trebuchet MS"/>
                <a:cs typeface="Trebuchet MS"/>
                <a:sym typeface="Trebuchet MS"/>
              </a:rPr>
              <a:t>Use of these funds is subject to District Approval </a:t>
            </a:r>
          </a:p>
          <a:p>
            <a:pPr marL="285750" indent="-285750">
              <a:lnSpc>
                <a:spcPct val="150000"/>
              </a:lnSpc>
              <a:buClr>
                <a:schemeClr val="accent1"/>
              </a:buClr>
              <a:buSzPct val="79999"/>
              <a:buFont typeface="Arial" panose="020B0604020202020204" pitchFamily="34" charset="0"/>
              <a:buChar char="•"/>
            </a:pPr>
            <a:endParaRPr lang="en-US" dirty="0">
              <a:solidFill>
                <a:srgbClr val="3F3F3F"/>
              </a:solidFill>
              <a:latin typeface="Trebuchet MS"/>
              <a:ea typeface="Trebuchet MS"/>
              <a:cs typeface="Trebuchet MS"/>
              <a:sym typeface="Trebuchet MS"/>
            </a:endParaRPr>
          </a:p>
        </p:txBody>
      </p:sp>
    </p:spTree>
    <p:extLst>
      <p:ext uri="{BB962C8B-B14F-4D97-AF65-F5344CB8AC3E}">
        <p14:creationId xmlns:p14="http://schemas.microsoft.com/office/powerpoint/2010/main" val="3528671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a:t>
            </a:r>
            <a:r>
              <a:rPr lang="en-US" sz="2700" b="1" dirty="0" smtClean="0">
                <a:latin typeface="Century Schoolbook" panose="02040604050505020304" pitchFamily="18" charset="0"/>
              </a:rPr>
              <a:t>FY22 Reserve</a:t>
            </a:r>
            <a:endParaRPr lang="en-US" sz="2700" b="1" dirty="0">
              <a:latin typeface="Century Schoolbook" panose="02040604050505020304" pitchFamily="18" charset="0"/>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t>23</a:t>
            </a:fld>
            <a:endParaRPr lang="en-US" dirty="0"/>
          </a:p>
        </p:txBody>
      </p:sp>
      <p:graphicFrame>
        <p:nvGraphicFramePr>
          <p:cNvPr id="5" name="Table 3"/>
          <p:cNvGraphicFramePr/>
          <p:nvPr>
            <p:extLst>
              <p:ext uri="{D42A27DB-BD31-4B8C-83A1-F6EECF244321}">
                <p14:modId xmlns:p14="http://schemas.microsoft.com/office/powerpoint/2010/main" val="2985705177"/>
              </p:ext>
            </p:extLst>
          </p:nvPr>
        </p:nvGraphicFramePr>
        <p:xfrm>
          <a:off x="832512" y="1124907"/>
          <a:ext cx="7978770" cy="4507572"/>
        </p:xfrm>
        <a:graphic>
          <a:graphicData uri="http://schemas.openxmlformats.org/drawingml/2006/table">
            <a:tbl>
              <a:tblPr firstRow="1" bandRow="1"/>
              <a:tblGrid>
                <a:gridCol w="2179530">
                  <a:extLst>
                    <a:ext uri="{9D8B030D-6E8A-4147-A177-3AD203B41FA5}">
                      <a16:colId xmlns:a16="http://schemas.microsoft.com/office/drawing/2014/main" val="20000"/>
                    </a:ext>
                  </a:extLst>
                </a:gridCol>
                <a:gridCol w="972046">
                  <a:extLst>
                    <a:ext uri="{9D8B030D-6E8A-4147-A177-3AD203B41FA5}">
                      <a16:colId xmlns:a16="http://schemas.microsoft.com/office/drawing/2014/main" val="20001"/>
                    </a:ext>
                  </a:extLst>
                </a:gridCol>
                <a:gridCol w="2305137">
                  <a:extLst>
                    <a:ext uri="{9D8B030D-6E8A-4147-A177-3AD203B41FA5}">
                      <a16:colId xmlns:a16="http://schemas.microsoft.com/office/drawing/2014/main" val="20002"/>
                    </a:ext>
                  </a:extLst>
                </a:gridCol>
                <a:gridCol w="1666365">
                  <a:extLst>
                    <a:ext uri="{9D8B030D-6E8A-4147-A177-3AD203B41FA5}">
                      <a16:colId xmlns:a16="http://schemas.microsoft.com/office/drawing/2014/main" val="20003"/>
                    </a:ext>
                  </a:extLst>
                </a:gridCol>
                <a:gridCol w="855692">
                  <a:extLst>
                    <a:ext uri="{9D8B030D-6E8A-4147-A177-3AD203B41FA5}">
                      <a16:colId xmlns:a16="http://schemas.microsoft.com/office/drawing/2014/main" val="20004"/>
                    </a:ext>
                  </a:extLst>
                </a:gridCol>
              </a:tblGrid>
              <a:tr h="590892">
                <a:tc>
                  <a:txBody>
                    <a:bodyPr/>
                    <a:lstStyle/>
                    <a:p>
                      <a:pPr algn="l">
                        <a:defRPr sz="1800" b="0">
                          <a:solidFill>
                            <a:srgbClr val="000000"/>
                          </a:solidFill>
                        </a:defRPr>
                      </a:pPr>
                      <a:r>
                        <a:rPr sz="1400" b="1" dirty="0">
                          <a:solidFill>
                            <a:schemeClr val="bg1"/>
                          </a:solidFill>
                        </a:rPr>
                        <a:t>Priorities</a:t>
                      </a:r>
                    </a:p>
                  </a:txBody>
                  <a:tcPr marL="34290" marR="34290" marT="34290" marB="34290" anchor="ctr" horzOverflow="overflow">
                    <a:solidFill>
                      <a:schemeClr val="accent1">
                        <a:lumMod val="75000"/>
                      </a:schemeClr>
                    </a:solidFill>
                  </a:tcPr>
                </a:tc>
                <a:tc>
                  <a:txBody>
                    <a:bodyPr/>
                    <a:lstStyle/>
                    <a:p>
                      <a:pPr algn="l">
                        <a:defRPr sz="1800" b="0">
                          <a:solidFill>
                            <a:srgbClr val="000000"/>
                          </a:solidFill>
                        </a:defRPr>
                      </a:pPr>
                      <a:r>
                        <a:rPr sz="1400" b="1" dirty="0">
                          <a:solidFill>
                            <a:schemeClr val="bg1"/>
                          </a:solidFill>
                        </a:rPr>
                        <a:t>Focus Area</a:t>
                      </a:r>
                    </a:p>
                  </a:txBody>
                  <a:tcPr marL="34290" marR="34290" marT="34290" marB="34290" anchor="ctr" horzOverflow="overflow">
                    <a:solidFill>
                      <a:schemeClr val="accent1">
                        <a:lumMod val="75000"/>
                      </a:schemeClr>
                    </a:solidFill>
                  </a:tcPr>
                </a:tc>
                <a:tc>
                  <a:txBody>
                    <a:bodyPr/>
                    <a:lstStyle/>
                    <a:p>
                      <a:pPr algn="l">
                        <a:defRPr sz="1800" b="0">
                          <a:solidFill>
                            <a:srgbClr val="000000"/>
                          </a:solidFill>
                        </a:defRPr>
                      </a:pPr>
                      <a:r>
                        <a:rPr sz="1400" b="1" dirty="0">
                          <a:solidFill>
                            <a:schemeClr val="bg1"/>
                          </a:solidFill>
                        </a:rPr>
                        <a:t>Strategies</a:t>
                      </a:r>
                    </a:p>
                  </a:txBody>
                  <a:tcPr marL="34290" marR="34290" marT="34290" marB="34290" anchor="ctr" horzOverflow="overflow">
                    <a:solidFill>
                      <a:schemeClr val="accent1">
                        <a:lumMod val="75000"/>
                      </a:schemeClr>
                    </a:solidFill>
                  </a:tcPr>
                </a:tc>
                <a:tc>
                  <a:txBody>
                    <a:bodyPr/>
                    <a:lstStyle/>
                    <a:p>
                      <a:pPr algn="l" defTabSz="685800">
                        <a:defRPr sz="1800" b="0">
                          <a:solidFill>
                            <a:srgbClr val="000000"/>
                          </a:solidFill>
                        </a:defRPr>
                      </a:pPr>
                      <a:r>
                        <a:rPr sz="1400" b="1" dirty="0">
                          <a:solidFill>
                            <a:schemeClr val="bg1"/>
                          </a:solidFill>
                        </a:rPr>
                        <a:t>Requests</a:t>
                      </a:r>
                    </a:p>
                  </a:txBody>
                  <a:tcPr marL="34290" marR="34290" marT="34290" marB="34290" anchor="ctr" horzOverflow="overflow">
                    <a:solidFill>
                      <a:schemeClr val="accent1">
                        <a:lumMod val="75000"/>
                      </a:schemeClr>
                    </a:solidFill>
                  </a:tcPr>
                </a:tc>
                <a:tc>
                  <a:txBody>
                    <a:bodyPr/>
                    <a:lstStyle/>
                    <a:p>
                      <a:pPr algn="l">
                        <a:defRPr sz="1800" b="0">
                          <a:solidFill>
                            <a:srgbClr val="000000"/>
                          </a:solidFill>
                        </a:defRPr>
                      </a:pPr>
                      <a:r>
                        <a:rPr sz="1400" b="1" dirty="0">
                          <a:solidFill>
                            <a:schemeClr val="bg1"/>
                          </a:solidFill>
                        </a:rPr>
                        <a:t>Amount</a:t>
                      </a:r>
                    </a:p>
                  </a:txBody>
                  <a:tcPr marL="34290" marR="34290" marT="34290" marB="34290" anchor="ctr" horzOverflow="overflow">
                    <a:solidFill>
                      <a:schemeClr val="accent1">
                        <a:lumMod val="75000"/>
                      </a:schemeClr>
                    </a:solidFill>
                  </a:tcPr>
                </a:tc>
                <a:extLst>
                  <a:ext uri="{0D108BD9-81ED-4DB2-BD59-A6C34878D82A}">
                    <a16:rowId xmlns:a16="http://schemas.microsoft.com/office/drawing/2014/main" val="10000"/>
                  </a:ext>
                </a:extLst>
              </a:tr>
              <a:tr h="1085247">
                <a:tc>
                  <a:txBody>
                    <a:bodyPr/>
                    <a:lstStyle/>
                    <a:p>
                      <a:pPr algn="l" defTabSz="914400">
                        <a:lnSpc>
                          <a:spcPct val="115000"/>
                        </a:lnSpc>
                        <a:defRPr sz="1800"/>
                      </a:pPr>
                      <a:r>
                        <a:rPr sz="1000" b="1" dirty="0">
                          <a:latin typeface="Gill Sans Light"/>
                          <a:ea typeface="Gill Sans Light"/>
                          <a:cs typeface="Gill Sans Light"/>
                          <a:sym typeface="Gill Sans Light"/>
                        </a:rPr>
                        <a:t>Develop a faculty/staff base that serves the growing language needs of the school.</a:t>
                      </a:r>
                    </a:p>
                  </a:txBody>
                  <a:tcPr marL="34290" marR="34290" marT="34290" marB="34290" anchor="ctr" horzOverflow="overflow">
                    <a:solidFill>
                      <a:schemeClr val="accent1">
                        <a:lumMod val="20000"/>
                        <a:lumOff val="80000"/>
                      </a:schemeClr>
                    </a:solidFill>
                  </a:tcPr>
                </a:tc>
                <a:tc>
                  <a:txBody>
                    <a:bodyPr/>
                    <a:lstStyle/>
                    <a:p>
                      <a:pPr algn="l" defTabSz="514350">
                        <a:defRPr sz="1800"/>
                      </a:pPr>
                      <a:r>
                        <a:rPr sz="1000" dirty="0">
                          <a:latin typeface="Gill Sans Light"/>
                          <a:ea typeface="Corbel"/>
                          <a:cs typeface="Corbel"/>
                          <a:sym typeface="Corbel"/>
                        </a:rPr>
                        <a:t>Talent Managements
Systems and Resources</a:t>
                      </a:r>
                    </a:p>
                  </a:txBody>
                  <a:tcPr marL="34290" marR="34290" marT="34290" marB="34290" anchor="ctr" horzOverflow="overflow">
                    <a:solidFill>
                      <a:schemeClr val="accent1">
                        <a:lumMod val="20000"/>
                        <a:lumOff val="80000"/>
                      </a:schemeClr>
                    </a:solidFill>
                  </a:tcPr>
                </a:tc>
                <a:tc>
                  <a:txBody>
                    <a:bodyPr/>
                    <a:lstStyle/>
                    <a:p>
                      <a:pPr algn="l" defTabSz="914400">
                        <a:defRPr sz="800">
                          <a:latin typeface="Gill Sans Light"/>
                          <a:ea typeface="Gill Sans Light"/>
                          <a:cs typeface="Gill Sans Light"/>
                          <a:sym typeface="Gill Sans Light"/>
                        </a:defRPr>
                      </a:pPr>
                      <a:r>
                        <a:rPr sz="1000" dirty="0">
                          <a:latin typeface="Gill Sans Light"/>
                        </a:rPr>
                        <a:t>Intentional recruitment and retention to identify and develop bi-literate educators.</a:t>
                      </a:r>
                    </a:p>
                    <a:p>
                      <a:pPr algn="l" defTabSz="914400">
                        <a:defRPr sz="800">
                          <a:latin typeface="Gill Sans Light"/>
                          <a:ea typeface="Gill Sans Light"/>
                          <a:cs typeface="Gill Sans Light"/>
                          <a:sym typeface="Gill Sans Light"/>
                        </a:defRPr>
                      </a:pPr>
                      <a:endParaRPr sz="1000" dirty="0">
                        <a:latin typeface="Gill Sans Light"/>
                      </a:endParaRPr>
                    </a:p>
                    <a:p>
                      <a:pPr algn="l" defTabSz="914400">
                        <a:defRPr sz="800">
                          <a:latin typeface="Gill Sans Light"/>
                          <a:ea typeface="Gill Sans Light"/>
                          <a:cs typeface="Gill Sans Light"/>
                          <a:sym typeface="Gill Sans Light"/>
                        </a:defRPr>
                      </a:pPr>
                      <a:r>
                        <a:rPr sz="1000" dirty="0">
                          <a:latin typeface="Gill Sans Light"/>
                        </a:rPr>
                        <a:t>Implement research-based strategies to bridge the school to home connection for families.</a:t>
                      </a:r>
                    </a:p>
                  </a:txBody>
                  <a:tcPr marL="34290" marR="34290" marT="34290" marB="34290" anchor="ctr" horzOverflow="overflow">
                    <a:solidFill>
                      <a:schemeClr val="accent1">
                        <a:lumMod val="20000"/>
                        <a:lumOff val="80000"/>
                      </a:schemeClr>
                    </a:solidFill>
                  </a:tcPr>
                </a:tc>
                <a:tc>
                  <a:txBody>
                    <a:bodyPr/>
                    <a:lstStyle/>
                    <a:p>
                      <a:pPr algn="l" defTabSz="514350">
                        <a:defRPr sz="1800"/>
                      </a:pPr>
                      <a:r>
                        <a:rPr sz="1000" dirty="0">
                          <a:latin typeface="Gill Sans Light"/>
                          <a:ea typeface="Corbel"/>
                          <a:cs typeface="Corbel"/>
                          <a:sym typeface="Corbel"/>
                        </a:rPr>
                        <a:t>
</a:t>
                      </a:r>
                      <a:r>
                        <a:rPr lang="en-US" sz="1000" dirty="0" smtClean="0">
                          <a:latin typeface="Gill Sans Light"/>
                          <a:ea typeface="Corbel"/>
                          <a:cs typeface="Corbel"/>
                          <a:sym typeface="Corbel"/>
                        </a:rPr>
                        <a:t>Hire additional bi-lingual paraprofessional</a:t>
                      </a:r>
                      <a:r>
                        <a:rPr lang="en-US" sz="1000" baseline="0" dirty="0" smtClean="0">
                          <a:latin typeface="Gill Sans Light"/>
                          <a:ea typeface="Corbel"/>
                          <a:cs typeface="Corbel"/>
                          <a:sym typeface="Corbel"/>
                        </a:rPr>
                        <a:t> to support grades 3 </a:t>
                      </a:r>
                      <a:r>
                        <a:rPr lang="en-US" sz="1000" baseline="0" dirty="0" smtClean="0">
                          <a:latin typeface="Gill Sans Light"/>
                          <a:ea typeface="Corbel"/>
                          <a:cs typeface="Corbel"/>
                          <a:sym typeface="Corbel"/>
                        </a:rPr>
                        <a:t>-5</a:t>
                      </a:r>
                      <a:r>
                        <a:rPr lang="en-US" sz="1000" baseline="30000" dirty="0" smtClean="0">
                          <a:latin typeface="Gill Sans Light"/>
                          <a:ea typeface="Corbel"/>
                          <a:cs typeface="Corbel"/>
                          <a:sym typeface="Corbel"/>
                        </a:rPr>
                        <a:t>th</a:t>
                      </a:r>
                      <a:r>
                        <a:rPr lang="en-US" sz="1000" baseline="0" dirty="0" smtClean="0">
                          <a:latin typeface="Gill Sans Light"/>
                          <a:ea typeface="Corbel"/>
                          <a:cs typeface="Corbel"/>
                          <a:sym typeface="Corbel"/>
                        </a:rPr>
                        <a:t> grades </a:t>
                      </a:r>
                      <a:r>
                        <a:rPr lang="en-US" sz="1000" baseline="0" dirty="0" smtClean="0">
                          <a:latin typeface="Gill Sans Light"/>
                          <a:ea typeface="Corbel"/>
                          <a:cs typeface="Corbel"/>
                          <a:sym typeface="Corbel"/>
                        </a:rPr>
                        <a:t>DLI</a:t>
                      </a:r>
                      <a:endParaRPr sz="1000" dirty="0">
                        <a:latin typeface="Gill Sans Light"/>
                        <a:ea typeface="Corbel"/>
                        <a:cs typeface="Corbel"/>
                        <a:sym typeface="Corbel"/>
                      </a:endParaRPr>
                    </a:p>
                  </a:txBody>
                  <a:tcPr marL="34290" marR="34290" marT="34290" marB="34290" anchor="ctr" horzOverflow="overflow">
                    <a:solidFill>
                      <a:schemeClr val="accent1">
                        <a:lumMod val="20000"/>
                        <a:lumOff val="80000"/>
                      </a:schemeClr>
                    </a:solidFill>
                  </a:tcPr>
                </a:tc>
                <a:tc>
                  <a:txBody>
                    <a:bodyPr/>
                    <a:lstStyle/>
                    <a:p>
                      <a:pPr algn="l" defTabSz="514350">
                        <a:defRPr sz="800">
                          <a:latin typeface="Corbel"/>
                          <a:ea typeface="Corbel"/>
                          <a:cs typeface="Corbel"/>
                          <a:sym typeface="Corbel"/>
                        </a:defRPr>
                      </a:pPr>
                      <a:r>
                        <a:rPr lang="en-US" sz="1000" dirty="0" smtClean="0">
                          <a:latin typeface="Gill Sans Light"/>
                        </a:rPr>
                        <a:t>$28,188</a:t>
                      </a:r>
                      <a:endParaRPr sz="1000" dirty="0">
                        <a:latin typeface="Gill Sans Light"/>
                      </a:endParaRPr>
                    </a:p>
                  </a:txBody>
                  <a:tcPr marL="34290" marR="34290" marT="34290" marB="34290" anchor="ctr" horzOverflow="overflow">
                    <a:solidFill>
                      <a:schemeClr val="accent1">
                        <a:lumMod val="20000"/>
                        <a:lumOff val="80000"/>
                      </a:schemeClr>
                    </a:solidFill>
                  </a:tcPr>
                </a:tc>
                <a:extLst>
                  <a:ext uri="{0D108BD9-81ED-4DB2-BD59-A6C34878D82A}">
                    <a16:rowId xmlns:a16="http://schemas.microsoft.com/office/drawing/2014/main" val="3343791742"/>
                  </a:ext>
                </a:extLst>
              </a:tr>
              <a:tr h="1558981">
                <a:tc>
                  <a:txBody>
                    <a:bodyPr/>
                    <a:lstStyle/>
                    <a:p>
                      <a:pPr algn="l" defTabSz="914400">
                        <a:lnSpc>
                          <a:spcPct val="115000"/>
                        </a:lnSpc>
                        <a:defRPr sz="1800"/>
                      </a:pPr>
                      <a:r>
                        <a:rPr lang="en-US" sz="1000" b="1" dirty="0" smtClean="0">
                          <a:latin typeface="Gill Sans Light"/>
                          <a:ea typeface="Gill Sans Light"/>
                          <a:cs typeface="Gill Sans Light"/>
                          <a:sym typeface="Gill Sans Light"/>
                        </a:rPr>
                        <a:t>Embed a data-driven, multi-tier system of support to improve all subgroup performance in Math and ELA.</a:t>
                      </a:r>
                    </a:p>
                    <a:p>
                      <a:pPr algn="l" defTabSz="914400">
                        <a:lnSpc>
                          <a:spcPct val="115000"/>
                        </a:lnSpc>
                        <a:defRPr sz="1800"/>
                      </a:pPr>
                      <a:endParaRPr lang="en-US" sz="1000" b="1" dirty="0" smtClean="0">
                        <a:latin typeface="Gill Sans Light"/>
                        <a:ea typeface="Gill Sans Light"/>
                        <a:cs typeface="Gill Sans Light"/>
                        <a:sym typeface="Gill Sans Light"/>
                      </a:endParaRPr>
                    </a:p>
                    <a:p>
                      <a:pPr marL="0" marR="0" lvl="0" indent="0" algn="l" defTabSz="914400" rtl="0" eaLnBrk="1" fontAlgn="auto" latinLnBrk="0" hangingPunct="1">
                        <a:lnSpc>
                          <a:spcPct val="115000"/>
                        </a:lnSpc>
                        <a:spcBef>
                          <a:spcPts val="0"/>
                        </a:spcBef>
                        <a:spcAft>
                          <a:spcPts val="0"/>
                        </a:spcAft>
                        <a:buClrTx/>
                        <a:buSzTx/>
                        <a:buFontTx/>
                        <a:buNone/>
                        <a:tabLst/>
                        <a:defRPr sz="1800"/>
                      </a:pPr>
                      <a:r>
                        <a:rPr lang="en-US" sz="1000" b="1" dirty="0" smtClean="0">
                          <a:latin typeface="Gill Sans Light"/>
                        </a:rPr>
                        <a:t>Develop a literate community in which students read and write with clarity and fluency across the curriculum.</a:t>
                      </a:r>
                    </a:p>
                  </a:txBody>
                  <a:tcPr marL="34290" marR="34290" marT="34290" marB="34290" anchor="ctr" horzOverflow="overflow">
                    <a:solidFill>
                      <a:schemeClr val="accent1">
                        <a:lumMod val="40000"/>
                        <a:lumOff val="60000"/>
                      </a:schemeClr>
                    </a:solidFill>
                  </a:tcPr>
                </a:tc>
                <a:tc>
                  <a:txBody>
                    <a:bodyPr/>
                    <a:lstStyle/>
                    <a:p>
                      <a:pPr algn="l" defTabSz="514350">
                        <a:defRPr sz="1800"/>
                      </a:pPr>
                      <a:r>
                        <a:rPr lang="en-US" sz="1000" dirty="0" smtClean="0">
                          <a:latin typeface="Gill Sans Light"/>
                          <a:ea typeface="Corbel"/>
                          <a:cs typeface="Corbel"/>
                          <a:sym typeface="Corbel"/>
                        </a:rPr>
                        <a:t>Academics</a:t>
                      </a:r>
                      <a:endParaRPr sz="1000" dirty="0">
                        <a:latin typeface="Gill Sans Light"/>
                        <a:ea typeface="Corbel"/>
                        <a:cs typeface="Corbel"/>
                        <a:sym typeface="Corbel"/>
                      </a:endParaRPr>
                    </a:p>
                  </a:txBody>
                  <a:tcPr marL="34290" marR="34290" marT="34290" marB="34290" anchor="ctr" horzOverflow="overflow">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800">
                          <a:latin typeface="Gill Sans Light"/>
                          <a:ea typeface="Gill Sans Light"/>
                          <a:cs typeface="Gill Sans Light"/>
                          <a:sym typeface="Gill Sans Light"/>
                        </a:defRPr>
                      </a:pPr>
                      <a:r>
                        <a:rPr lang="en-US" sz="1000" dirty="0" smtClean="0"/>
                        <a:t>Implement research-based strategies to </a:t>
                      </a:r>
                      <a:r>
                        <a:rPr lang="en-US" sz="1000" b="0" i="0" u="none" strike="noStrike" cap="none" dirty="0" smtClean="0">
                          <a:solidFill>
                            <a:srgbClr val="000000"/>
                          </a:solidFill>
                          <a:sym typeface="Arial"/>
                        </a:rPr>
                        <a:t>bridge the school to home connection for families</a:t>
                      </a:r>
                      <a:r>
                        <a:rPr lang="en-US" sz="1000" dirty="0" smtClean="0"/>
                        <a:t>.</a:t>
                      </a:r>
                    </a:p>
                    <a:p>
                      <a:pPr marL="0" marR="0" lvl="0" indent="0" algn="l" defTabSz="914400" rtl="0" eaLnBrk="1" fontAlgn="auto" latinLnBrk="0" hangingPunct="1">
                        <a:lnSpc>
                          <a:spcPct val="100000"/>
                        </a:lnSpc>
                        <a:spcBef>
                          <a:spcPts val="0"/>
                        </a:spcBef>
                        <a:spcAft>
                          <a:spcPts val="0"/>
                        </a:spcAft>
                        <a:buClrTx/>
                        <a:buSzTx/>
                        <a:buFontTx/>
                        <a:buNone/>
                        <a:tabLst/>
                        <a:defRPr sz="800">
                          <a:latin typeface="Gill Sans Light"/>
                          <a:ea typeface="Gill Sans Light"/>
                          <a:cs typeface="Gill Sans Light"/>
                          <a:sym typeface="Gill Sans Light"/>
                        </a:defRPr>
                      </a:pP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sz="800">
                          <a:latin typeface="Gill Sans Light"/>
                          <a:ea typeface="Gill Sans Light"/>
                          <a:cs typeface="Gill Sans Light"/>
                          <a:sym typeface="Gill Sans Light"/>
                        </a:defRPr>
                      </a:pPr>
                      <a:r>
                        <a:rPr lang="en-US" sz="1000" dirty="0" smtClean="0"/>
                        <a:t>Address learning loss due to the pandemic.</a:t>
                      </a:r>
                      <a:endParaRPr lang="en-US" sz="1000" dirty="0" smtClean="0"/>
                    </a:p>
                  </a:txBody>
                  <a:tcPr marL="34290" marR="34290" marT="34290" marB="34290" anchor="ctr" horzOverflow="overflow">
                    <a:solidFill>
                      <a:schemeClr val="accent1">
                        <a:lumMod val="40000"/>
                        <a:lumOff val="60000"/>
                      </a:schemeClr>
                    </a:solidFill>
                  </a:tcPr>
                </a:tc>
                <a:tc>
                  <a:txBody>
                    <a:bodyPr/>
                    <a:lstStyle/>
                    <a:p>
                      <a:pPr algn="l" defTabSz="514350">
                        <a:defRPr sz="1800"/>
                      </a:pPr>
                      <a:r>
                        <a:rPr lang="en-US" sz="1000" dirty="0" smtClean="0">
                          <a:latin typeface="Gill Sans Light"/>
                          <a:ea typeface="Corbel"/>
                          <a:cs typeface="Corbel"/>
                          <a:sym typeface="Corbel"/>
                        </a:rPr>
                        <a:t>Hire</a:t>
                      </a:r>
                      <a:r>
                        <a:rPr lang="en-US" sz="1000" baseline="0" dirty="0" smtClean="0">
                          <a:latin typeface="Gill Sans Light"/>
                          <a:ea typeface="Corbel"/>
                          <a:cs typeface="Corbel"/>
                          <a:sym typeface="Corbel"/>
                        </a:rPr>
                        <a:t> teacher-tutors for supplemental tutoring after-school.</a:t>
                      </a:r>
                      <a:endParaRPr sz="1000" dirty="0">
                        <a:latin typeface="Gill Sans Light"/>
                        <a:ea typeface="Corbel"/>
                        <a:cs typeface="Corbel"/>
                        <a:sym typeface="Corbel"/>
                      </a:endParaRPr>
                    </a:p>
                  </a:txBody>
                  <a:tcPr marL="34290" marR="34290" marT="34290" marB="34290" anchor="ctr" horzOverflow="overflow">
                    <a:solidFill>
                      <a:schemeClr val="accent1">
                        <a:lumMod val="40000"/>
                        <a:lumOff val="60000"/>
                      </a:schemeClr>
                    </a:solidFill>
                  </a:tcPr>
                </a:tc>
                <a:tc>
                  <a:txBody>
                    <a:bodyPr/>
                    <a:lstStyle/>
                    <a:p>
                      <a:pPr algn="l" defTabSz="514350">
                        <a:defRPr sz="800">
                          <a:latin typeface="Corbel"/>
                          <a:ea typeface="Corbel"/>
                          <a:cs typeface="Corbel"/>
                          <a:sym typeface="Corbel"/>
                        </a:defRPr>
                      </a:pPr>
                      <a:r>
                        <a:rPr lang="en-US" sz="1000" dirty="0" smtClean="0">
                          <a:latin typeface="Gill Sans Light"/>
                        </a:rPr>
                        <a:t>$30,000</a:t>
                      </a:r>
                      <a:endParaRPr sz="1000" dirty="0">
                        <a:latin typeface="Gill Sans Light"/>
                      </a:endParaRPr>
                    </a:p>
                  </a:txBody>
                  <a:tcPr marL="34290" marR="34290" marT="34290" marB="34290" anchor="ctr" horzOverflow="overflow">
                    <a:solidFill>
                      <a:schemeClr val="accent1">
                        <a:lumMod val="40000"/>
                        <a:lumOff val="60000"/>
                      </a:schemeClr>
                    </a:solidFill>
                  </a:tcPr>
                </a:tc>
                <a:extLst>
                  <a:ext uri="{0D108BD9-81ED-4DB2-BD59-A6C34878D82A}">
                    <a16:rowId xmlns:a16="http://schemas.microsoft.com/office/drawing/2014/main" val="10002"/>
                  </a:ext>
                </a:extLst>
              </a:tr>
              <a:tr h="88964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800"/>
                      </a:pPr>
                      <a:r>
                        <a:rPr lang="en-US" sz="1000" b="1" dirty="0" smtClean="0">
                          <a:solidFill>
                            <a:schemeClr val="dk1"/>
                          </a:solidFill>
                          <a:latin typeface="Gill Sans Light"/>
                        </a:rPr>
                        <a:t>Optimize and acquire resources to prepare our students to be 21st century learners.</a:t>
                      </a:r>
                    </a:p>
                  </a:txBody>
                  <a:tcPr marL="34290" marR="34290" marT="34290" marB="34290" anchor="ctr" horzOverflow="overflow">
                    <a:solidFill>
                      <a:schemeClr val="accent1">
                        <a:lumMod val="20000"/>
                        <a:lumOff val="80000"/>
                      </a:schemeClr>
                    </a:solidFill>
                  </a:tcPr>
                </a:tc>
                <a:tc>
                  <a:txBody>
                    <a:bodyPr/>
                    <a:lstStyle/>
                    <a:p>
                      <a:pPr algn="l" defTabSz="514350">
                        <a:defRPr sz="1800"/>
                      </a:pPr>
                      <a:r>
                        <a:rPr lang="en-US" sz="1000" dirty="0" smtClean="0">
                          <a:latin typeface="Gill Sans Light"/>
                          <a:ea typeface="Corbel"/>
                          <a:cs typeface="Corbel"/>
                          <a:sym typeface="Corbel"/>
                        </a:rPr>
                        <a:t>Systems and Resources</a:t>
                      </a:r>
                      <a:endParaRPr sz="1000" dirty="0">
                        <a:latin typeface="Gill Sans Light"/>
                        <a:ea typeface="Corbel"/>
                        <a:cs typeface="Corbel"/>
                        <a:sym typeface="Corbel"/>
                      </a:endParaRPr>
                    </a:p>
                  </a:txBody>
                  <a:tcPr marL="34290" marR="34290" marT="34290" marB="34290" anchor="ctr" horzOverflow="overflow">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800">
                          <a:latin typeface="Gill Sans Light"/>
                          <a:ea typeface="Gill Sans Light"/>
                          <a:cs typeface="Gill Sans Light"/>
                          <a:sym typeface="Gill Sans Light"/>
                        </a:defRPr>
                      </a:pPr>
                      <a:r>
                        <a:rPr lang="en-US" sz="1000" dirty="0" smtClean="0"/>
                        <a:t>Ensure teachers</a:t>
                      </a:r>
                      <a:r>
                        <a:rPr lang="en-US" sz="1000" baseline="0" dirty="0" smtClean="0"/>
                        <a:t> have the materials needed to implement IB Planners and core curriculum</a:t>
                      </a:r>
                      <a:r>
                        <a:rPr lang="en-US" sz="100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sz="800">
                          <a:latin typeface="Gill Sans Light"/>
                          <a:ea typeface="Gill Sans Light"/>
                          <a:cs typeface="Gill Sans Light"/>
                          <a:sym typeface="Gill Sans Ligh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sz="800">
                          <a:latin typeface="Gill Sans Light"/>
                          <a:ea typeface="Gill Sans Light"/>
                          <a:cs typeface="Gill Sans Light"/>
                          <a:sym typeface="Gill Sans Light"/>
                        </a:defRPr>
                      </a:pPr>
                      <a:r>
                        <a:rPr lang="en-US" sz="1000" baseline="0" dirty="0" smtClean="0"/>
                        <a:t>Purchase supplemental resources to help address learning loss due to the pandemic.</a:t>
                      </a:r>
                      <a:endParaRPr lang="en-US" sz="800" dirty="0" smtClean="0"/>
                    </a:p>
                  </a:txBody>
                  <a:tcPr marL="34290" marR="34290" marT="34290" marB="34290" anchor="ctr" horzOverflow="overflow">
                    <a:solidFill>
                      <a:schemeClr val="accent1">
                        <a:lumMod val="20000"/>
                        <a:lumOff val="80000"/>
                      </a:schemeClr>
                    </a:solidFill>
                  </a:tcPr>
                </a:tc>
                <a:tc>
                  <a:txBody>
                    <a:bodyPr/>
                    <a:lstStyle/>
                    <a:p>
                      <a:pPr algn="l" defTabSz="514350">
                        <a:defRPr sz="1800"/>
                      </a:pPr>
                      <a:r>
                        <a:rPr lang="en-US" sz="1000" dirty="0" smtClean="0">
                          <a:latin typeface="Gill Sans Light"/>
                          <a:ea typeface="Corbel"/>
                          <a:cs typeface="Corbel"/>
                          <a:sym typeface="Corbel"/>
                        </a:rPr>
                        <a:t>Purchase materials, technology resources to supplement</a:t>
                      </a:r>
                      <a:r>
                        <a:rPr lang="en-US" sz="1000" baseline="0" dirty="0" smtClean="0">
                          <a:latin typeface="Gill Sans Light"/>
                          <a:ea typeface="Corbel"/>
                          <a:cs typeface="Corbel"/>
                          <a:sym typeface="Corbel"/>
                        </a:rPr>
                        <a:t> curriculum based on identified needs.</a:t>
                      </a:r>
                      <a:endParaRPr sz="1000" dirty="0">
                        <a:latin typeface="Gill Sans Light"/>
                        <a:ea typeface="Corbel"/>
                        <a:cs typeface="Corbel"/>
                        <a:sym typeface="Corbel"/>
                      </a:endParaRPr>
                    </a:p>
                  </a:txBody>
                  <a:tcPr marL="34290" marR="34290" marT="34290" marB="34290" anchor="ctr" horzOverflow="overflow">
                    <a:solidFill>
                      <a:schemeClr val="accent1">
                        <a:lumMod val="20000"/>
                        <a:lumOff val="80000"/>
                      </a:schemeClr>
                    </a:solidFill>
                  </a:tcPr>
                </a:tc>
                <a:tc>
                  <a:txBody>
                    <a:bodyPr/>
                    <a:lstStyle/>
                    <a:p>
                      <a:pPr algn="l" defTabSz="914400">
                        <a:lnSpc>
                          <a:spcPct val="115000"/>
                        </a:lnSpc>
                        <a:defRPr sz="1800"/>
                      </a:pPr>
                      <a:r>
                        <a:rPr lang="en-US" sz="1000" b="0" dirty="0" smtClean="0">
                          <a:latin typeface="Gill Sans Light"/>
                          <a:ea typeface="Gill Sans Light"/>
                          <a:cs typeface="Gill Sans Light"/>
                          <a:sym typeface="Gill Sans Light"/>
                        </a:rPr>
                        <a:t>$55,610</a:t>
                      </a:r>
                      <a:endParaRPr sz="1000" b="0" dirty="0">
                        <a:latin typeface="Gill Sans Light"/>
                        <a:ea typeface="Gill Sans Light"/>
                        <a:cs typeface="Gill Sans Light"/>
                        <a:sym typeface="Gill Sans Light"/>
                      </a:endParaRPr>
                    </a:p>
                  </a:txBody>
                  <a:tcPr marL="34290" marR="34290" marT="34290" marB="34290" anchor="ctr" horzOverflow="overflow">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23624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44528"/>
            <a:ext cx="8342142" cy="5672156"/>
          </a:xfrm>
        </p:spPr>
        <p:txBody>
          <a:bodyPr>
            <a:noAutofit/>
          </a:bodyPr>
          <a:lstStyle/>
          <a:p>
            <a:pPr marL="342900" lvl="0" indent="-342900" algn="l" defTabSz="914400">
              <a:spcBef>
                <a:spcPts val="0"/>
              </a:spcBef>
              <a:buAutoNum type="arabicPeriod"/>
            </a:pPr>
            <a:r>
              <a:rPr lang="en-US" sz="2000" dirty="0">
                <a:solidFill>
                  <a:srgbClr val="000000"/>
                </a:solidFill>
                <a:latin typeface="Calibri" panose="020F0502020204030204" pitchFamily="34" charset="0"/>
              </a:rPr>
              <a:t>Are our school’s priorities (from your strategic plan) reflected in this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new positions and/or resources included in the budget to address our major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Do we know (as a team) the plan to support implementation of these priorities beyond the budget (ex. What strategies will be implemented)?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What tradeoffs are being made in order to support these priorities? </a:t>
            </a:r>
          </a:p>
          <a:p>
            <a:pPr lvl="0" algn="l" defTabSz="914400">
              <a:spcBef>
                <a:spcPts val="0"/>
              </a:spcBef>
            </a:pPr>
            <a:endParaRPr lang="en-US" sz="2000" dirty="0">
              <a:solidFill>
                <a:srgbClr val="000000"/>
              </a:solidFill>
              <a:latin typeface="Calibri" panose="020F0502020204030204" pitchFamily="34" charset="0"/>
            </a:endParaRPr>
          </a:p>
          <a:p>
            <a:pPr lvl="0" algn="l" defTabSz="914400">
              <a:spcBef>
                <a:spcPts val="0"/>
              </a:spcBef>
            </a:pPr>
            <a:r>
              <a:rPr lang="en-US" sz="2000" dirty="0">
                <a:solidFill>
                  <a:srgbClr val="000000"/>
                </a:solidFill>
                <a:latin typeface="Calibri" panose="020F0502020204030204" pitchFamily="34" charset="0"/>
              </a:rPr>
              <a:t>2. How are district and cluster priorities reflected in our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Cluster priorities- what staff, materials, etc. are dedicated to supporting our cluster’s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Signature programs- what staff, materials, etc. are dedicated to supporting our signature program?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there positions our school will share with another school, i.e. nurse, counselor?</a:t>
            </a:r>
          </a:p>
          <a:p>
            <a:pPr lvl="0" algn="l" defTabSz="914400">
              <a:spcBef>
                <a:spcPts val="0"/>
              </a:spcBef>
            </a:pPr>
            <a:endParaRPr lang="en-US" sz="2000" dirty="0">
              <a:solidFill>
                <a:srgbClr val="000000"/>
              </a:solidFill>
              <a:latin typeface="Calibri" panose="020F0502020204030204" pitchFamily="34" charset="0"/>
            </a:endParaRPr>
          </a:p>
          <a:p>
            <a:pPr algn="l"/>
            <a:endParaRPr lang="en-US" sz="2000" dirty="0">
              <a:solidFill>
                <a:schemeClr val="tx1"/>
              </a:solidFill>
            </a:endParaRPr>
          </a:p>
        </p:txBody>
      </p:sp>
      <p:sp>
        <p:nvSpPr>
          <p:cNvPr id="4" name="Title 3"/>
          <p:cNvSpPr txBox="1">
            <a:spLocks noGrp="1"/>
          </p:cNvSpPr>
          <p:nvPr>
            <p:ph type="ctrTitle"/>
          </p:nvPr>
        </p:nvSpPr>
        <p:spPr>
          <a:xfrm>
            <a:off x="685800" y="169555"/>
            <a:ext cx="7772400" cy="523220"/>
          </a:xfrm>
          <a:prstGeom prst="rect">
            <a:avLst/>
          </a:prstGeom>
          <a:noFill/>
        </p:spPr>
        <p:txBody>
          <a:bodyPr wrap="square" rtlCol="0">
            <a:spAutoFit/>
          </a:bodyPr>
          <a:lstStyle/>
          <a:p>
            <a:r>
              <a:rPr lang="en-US" sz="2800" b="1" dirty="0">
                <a:solidFill>
                  <a:srgbClr val="000000"/>
                </a:solidFill>
                <a:latin typeface="Calibri" panose="020F0502020204030204" pitchFamily="34" charset="0"/>
              </a:rPr>
              <a:t>Questions to Consider</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24</a:t>
            </a:fld>
            <a:endParaRPr lang="en-US" dirty="0"/>
          </a:p>
        </p:txBody>
      </p:sp>
    </p:spTree>
    <p:extLst>
      <p:ext uri="{BB962C8B-B14F-4D97-AF65-F5344CB8AC3E}">
        <p14:creationId xmlns:p14="http://schemas.microsoft.com/office/powerpoint/2010/main" val="1275423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a:solidFill>
                  <a:schemeClr val="bg1"/>
                </a:solidFill>
                <a:latin typeface="Berlin Sans FB Demi" panose="020E0802020502020306" pitchFamily="34" charset="0"/>
              </a:rPr>
              <a:t>YOUR SCHOOL STRATEGIC PLAN…</a:t>
            </a: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a:t>GO Team Budget Development Process</a:t>
            </a:r>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a:bodyPr>
          <a:lstStyle/>
          <a:p>
            <a:pPr algn="ctr"/>
            <a:r>
              <a:rPr lang="en-US" sz="3600" b="1" dirty="0" smtClean="0"/>
              <a:t>FY22 </a:t>
            </a:r>
            <a:r>
              <a:rPr lang="en-US" sz="3600" b="1" dirty="0"/>
              <a:t>Budget Development Process</a:t>
            </a:r>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Principal’s Role</a:t>
            </a:r>
          </a:p>
          <a:p>
            <a:r>
              <a:rPr lang="en-US" dirty="0">
                <a:latin typeface="Calibri" panose="020F0502020204030204" pitchFamily="34" charset="0"/>
                <a:cs typeface="Calibri" panose="020F0502020204030204" pitchFamily="34" charset="0"/>
              </a:rPr>
              <a:t>Design 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p>
          <a:p>
            <a:r>
              <a:rPr lang="en-US" dirty="0">
                <a:latin typeface="Calibri" panose="020F0502020204030204" pitchFamily="34" charset="0"/>
                <a:cs typeface="Calibri" panose="020F0502020204030204" pitchFamily="34" charset="0"/>
              </a:rPr>
              <a:t>Focus on the day-to-day operations</a:t>
            </a:r>
          </a:p>
          <a:p>
            <a:r>
              <a:rPr lang="en-US" dirty="0">
                <a:latin typeface="Calibri" panose="020F0502020204030204" pitchFamily="34" charset="0"/>
                <a:cs typeface="Calibri" panose="020F0502020204030204" pitchFamily="34" charset="0"/>
              </a:rPr>
              <a:t>Serve as the expert on the school</a:t>
            </a:r>
          </a:p>
          <a:p>
            <a:r>
              <a:rPr lang="en-US" dirty="0">
                <a:latin typeface="Calibri" panose="020F0502020204030204" pitchFamily="34" charset="0"/>
                <a:cs typeface="Calibri" panose="020F0502020204030204" pitchFamily="34" charset="0"/>
              </a:rPr>
              <a:t>Hire quality instructional and support personnel</a:t>
            </a:r>
          </a:p>
          <a:p>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picture (positions and resources, not people)</a:t>
            </a:r>
          </a:p>
          <a:p>
            <a:r>
              <a:rPr lang="en-US" dirty="0">
                <a:latin typeface="Calibri" panose="020F0502020204030204" pitchFamily="34" charset="0"/>
                <a:cs typeface="Calibri" panose="020F0502020204030204" pitchFamily="34" charset="0"/>
              </a:rPr>
              <a:t>Ensure that the budget is aligned to the school’s mission and vision and that resources are allocated to support key strategic priorities</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661914" y="1005840"/>
            <a:ext cx="4482086" cy="5577840"/>
          </a:xfrm>
          <a:prstGeom prst="rect">
            <a:avLst/>
          </a:prstGeom>
        </p:spPr>
      </p:pic>
      <p:sp>
        <p:nvSpPr>
          <p:cNvPr id="3" name="Slide Number Placeholder 2"/>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81275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7" name="TextBox 6"/>
          <p:cNvSpPr txBox="1"/>
          <p:nvPr/>
        </p:nvSpPr>
        <p:spPr>
          <a:xfrm>
            <a:off x="503615" y="92450"/>
            <a:ext cx="8710089" cy="584775"/>
          </a:xfrm>
          <a:prstGeom prst="rect">
            <a:avLst/>
          </a:prstGeom>
          <a:noFill/>
        </p:spPr>
        <p:txBody>
          <a:bodyPr wrap="square" rtlCol="0">
            <a:spAutoFit/>
          </a:bodyPr>
          <a:lstStyle/>
          <a:p>
            <a:pPr algn="ctr"/>
            <a:r>
              <a:rPr lang="en-US" sz="3200" b="1" i="1" dirty="0" smtClean="0">
                <a:latin typeface="+mj-lt"/>
              </a:rPr>
              <a:t>Sarah Smith Strategic </a:t>
            </a:r>
            <a:r>
              <a:rPr lang="en-US" sz="3200" b="1" i="1" dirty="0">
                <a:latin typeface="+mj-lt"/>
              </a:rPr>
              <a:t>Plan </a:t>
            </a:r>
          </a:p>
        </p:txBody>
      </p:sp>
      <p:sp>
        <p:nvSpPr>
          <p:cNvPr id="8" name="Slide Number Placeholder 7"/>
          <p:cNvSpPr>
            <a:spLocks noGrp="1"/>
          </p:cNvSpPr>
          <p:nvPr>
            <p:ph type="sldNum" sz="quarter" idx="12"/>
          </p:nvPr>
        </p:nvSpPr>
        <p:spPr/>
        <p:txBody>
          <a:bodyPr/>
          <a:lstStyle/>
          <a:p>
            <a:fld id="{3D6C3DC6-EF6E-8948-BFE6-808D46D584D8}" type="slidenum">
              <a:rPr lang="en-US" smtClean="0"/>
              <a:t>5</a:t>
            </a:fld>
            <a:endParaRPr lang="en-US" dirty="0"/>
          </a:p>
        </p:txBody>
      </p:sp>
      <p:pic>
        <p:nvPicPr>
          <p:cNvPr id="10" name="Picture 9"/>
          <p:cNvPicPr>
            <a:picLocks noChangeAspect="1"/>
          </p:cNvPicPr>
          <p:nvPr/>
        </p:nvPicPr>
        <p:blipFill>
          <a:blip r:embed="rId4"/>
          <a:stretch>
            <a:fillRect/>
          </a:stretch>
        </p:blipFill>
        <p:spPr>
          <a:xfrm>
            <a:off x="1404937" y="1057274"/>
            <a:ext cx="6893765" cy="5162549"/>
          </a:xfrm>
          <a:prstGeom prst="rect">
            <a:avLst/>
          </a:prstGeom>
        </p:spPr>
      </p:pic>
    </p:spTree>
    <p:extLst>
      <p:ext uri="{BB962C8B-B14F-4D97-AF65-F5344CB8AC3E}">
        <p14:creationId xmlns:p14="http://schemas.microsoft.com/office/powerpoint/2010/main" val="180965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FY22 </a:t>
            </a:r>
            <a:r>
              <a:rPr lang="en-US" sz="3200" b="1" i="1" dirty="0">
                <a:latin typeface="+mj-lt"/>
              </a:rPr>
              <a:t>Priorities &amp; SMART Goals</a:t>
            </a:r>
          </a:p>
        </p:txBody>
      </p:sp>
      <p:sp>
        <p:nvSpPr>
          <p:cNvPr id="8" name="TextBox 7"/>
          <p:cNvSpPr txBox="1"/>
          <p:nvPr/>
        </p:nvSpPr>
        <p:spPr>
          <a:xfrm>
            <a:off x="717725" y="1004719"/>
            <a:ext cx="8426275" cy="646331"/>
          </a:xfrm>
          <a:prstGeom prst="rect">
            <a:avLst/>
          </a:prstGeom>
          <a:noFill/>
        </p:spPr>
        <p:txBody>
          <a:bodyPr wrap="square" rtlCol="0">
            <a:spAutoFit/>
          </a:bodyPr>
          <a:lstStyle/>
          <a:p>
            <a:pPr algn="ctr"/>
            <a:r>
              <a:rPr lang="en-US" b="1" dirty="0"/>
              <a:t>(From your Strategic Plan, insert your Top 2 Priorities &amp; SMART Goals for FY21 here)</a:t>
            </a:r>
          </a:p>
          <a:p>
            <a:pPr algn="ctr"/>
            <a:endParaRPr lang="en-US" dirty="0"/>
          </a:p>
        </p:txBody>
      </p:sp>
      <p:sp>
        <p:nvSpPr>
          <p:cNvPr id="9" name="Rectangle 8"/>
          <p:cNvSpPr/>
          <p:nvPr/>
        </p:nvSpPr>
        <p:spPr>
          <a:xfrm>
            <a:off x="1958336" y="1393611"/>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5581415" y="1399234"/>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4173717" y="1617843"/>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buClr>
                <a:srgbClr val="000000"/>
              </a:buClr>
              <a:buSzPts val="900"/>
              <a:buFont typeface="Arial"/>
              <a:buChar char="•"/>
            </a:pPr>
            <a:r>
              <a:rPr lang="en-US" sz="1200" dirty="0">
                <a:solidFill>
                  <a:srgbClr val="000000"/>
                </a:solidFill>
                <a:latin typeface="Century Gothic" panose="020B0502020202020204" pitchFamily="34" charset="0"/>
                <a:ea typeface="Arial"/>
                <a:cs typeface="Arial"/>
                <a:sym typeface="Arial"/>
              </a:rPr>
              <a:t>Increase the % of students scoring proficient or distinguished by 3%.</a:t>
            </a:r>
            <a:endParaRPr lang="en-US" sz="1200" dirty="0">
              <a:latin typeface="Century Gothic" panose="020B0502020202020204" pitchFamily="34" charset="0"/>
            </a:endParaRPr>
          </a:p>
          <a:p>
            <a:pPr marL="171450" lvl="0" indent="-171450">
              <a:buClr>
                <a:srgbClr val="000000"/>
              </a:buClr>
              <a:buSzPts val="900"/>
              <a:buFont typeface="Arial"/>
              <a:buChar char="•"/>
            </a:pPr>
            <a:r>
              <a:rPr lang="en-US" sz="1200" dirty="0">
                <a:solidFill>
                  <a:schemeClr val="dk1"/>
                </a:solidFill>
                <a:latin typeface="Century Gothic" panose="020B0502020202020204" pitchFamily="34" charset="0"/>
              </a:rPr>
              <a:t>Increase the % of students scoring Level 4 by 3% in all content areas</a:t>
            </a:r>
            <a:r>
              <a:rPr lang="en-US" sz="1200" dirty="0" smtClean="0">
                <a:solidFill>
                  <a:schemeClr val="dk1"/>
                </a:solidFill>
                <a:latin typeface="Century Gothic" panose="020B0502020202020204" pitchFamily="34" charset="0"/>
              </a:rPr>
              <a:t>.</a:t>
            </a:r>
          </a:p>
          <a:p>
            <a:pPr marL="171450" lvl="0" indent="-171450">
              <a:buClr>
                <a:srgbClr val="000000"/>
              </a:buClr>
              <a:buSzPts val="900"/>
              <a:buFont typeface="Arial"/>
              <a:buChar char="•"/>
            </a:pPr>
            <a:r>
              <a:rPr lang="en-US" sz="1200" dirty="0">
                <a:solidFill>
                  <a:schemeClr val="dk1"/>
                </a:solidFill>
                <a:latin typeface="Century Gothic" panose="020B0502020202020204" pitchFamily="34" charset="0"/>
              </a:rPr>
              <a:t>Decrease the % of students scoring Level 1 in all content areas by 3%.</a:t>
            </a:r>
          </a:p>
          <a:p>
            <a:pPr marL="171450" lvl="0" indent="-171450">
              <a:buClr>
                <a:srgbClr val="000000"/>
              </a:buClr>
              <a:buSzPts val="900"/>
              <a:buFont typeface="Arial"/>
              <a:buChar char="•"/>
            </a:pPr>
            <a:r>
              <a:rPr lang="en-US" sz="1200" dirty="0">
                <a:solidFill>
                  <a:srgbClr val="000000"/>
                </a:solidFill>
                <a:latin typeface="Century Gothic" panose="020B0502020202020204" pitchFamily="34" charset="0"/>
                <a:ea typeface="Arial"/>
                <a:cs typeface="Arial"/>
                <a:sym typeface="Arial"/>
              </a:rPr>
              <a:t>Increase the % of students scoring typical or high growth by 3% in all content areas</a:t>
            </a:r>
            <a:r>
              <a:rPr lang="en-US" sz="1200" dirty="0" smtClean="0">
                <a:solidFill>
                  <a:srgbClr val="000000"/>
                </a:solidFill>
                <a:latin typeface="Century Gothic" panose="020B0502020202020204" pitchFamily="34" charset="0"/>
                <a:ea typeface="Arial"/>
                <a:cs typeface="Arial"/>
                <a:sym typeface="Arial"/>
              </a:rPr>
              <a:t>.</a:t>
            </a:r>
            <a:endParaRPr lang="en-US" sz="1200" dirty="0">
              <a:solidFill>
                <a:schemeClr val="dk1"/>
              </a:solidFill>
              <a:latin typeface="Century Gothic" panose="020B0502020202020204" pitchFamily="34" charset="0"/>
            </a:endParaRPr>
          </a:p>
          <a:p>
            <a:pPr marL="171450" lvl="0" indent="-171450">
              <a:buFont typeface="Arial" panose="020B0604020202020204" pitchFamily="34" charset="0"/>
              <a:buChar char="•"/>
            </a:pPr>
            <a:endParaRPr lang="en-US" sz="1000" dirty="0">
              <a:solidFill>
                <a:prstClr val="black"/>
              </a:solidFill>
            </a:endParaRPr>
          </a:p>
        </p:txBody>
      </p:sp>
      <p:sp>
        <p:nvSpPr>
          <p:cNvPr id="12" name="Rectangle 11"/>
          <p:cNvSpPr/>
          <p:nvPr/>
        </p:nvSpPr>
        <p:spPr>
          <a:xfrm>
            <a:off x="932323" y="1628930"/>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dirty="0">
              <a:solidFill>
                <a:schemeClr val="tx1"/>
              </a:solidFill>
            </a:endParaRPr>
          </a:p>
          <a:p>
            <a:pPr lvl="0">
              <a:lnSpc>
                <a:spcPct val="115000"/>
              </a:lnSpc>
            </a:pPr>
            <a:r>
              <a:rPr lang="en-US" sz="2000" b="1" dirty="0">
                <a:solidFill>
                  <a:schemeClr val="tx1"/>
                </a:solidFill>
                <a:latin typeface="Century Gothic" panose="020B0502020202020204" pitchFamily="34" charset="0"/>
              </a:rPr>
              <a:t>Embed a data-driven, multi-tier system of support to improve all subgroup performance in Math and ELA.</a:t>
            </a:r>
          </a:p>
          <a:p>
            <a:endParaRPr lang="en-US" sz="1000" dirty="0">
              <a:solidFill>
                <a:schemeClr val="tx1"/>
              </a:solidFill>
            </a:endParaRPr>
          </a:p>
        </p:txBody>
      </p:sp>
      <p:sp>
        <p:nvSpPr>
          <p:cNvPr id="13" name="Rectangle 12"/>
          <p:cNvSpPr/>
          <p:nvPr/>
        </p:nvSpPr>
        <p:spPr>
          <a:xfrm>
            <a:off x="4173717" y="4289567"/>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buClr>
                <a:srgbClr val="000000"/>
              </a:buClr>
              <a:buSzPts val="900"/>
              <a:buFont typeface="Arial"/>
              <a:buChar char="•"/>
            </a:pPr>
            <a:r>
              <a:rPr lang="en-US" sz="1200" dirty="0" smtClean="0">
                <a:solidFill>
                  <a:schemeClr val="tx1"/>
                </a:solidFill>
                <a:latin typeface="Century Gothic" panose="020B0502020202020204" pitchFamily="34" charset="0"/>
                <a:ea typeface="Arial"/>
                <a:cs typeface="Arial"/>
                <a:sym typeface="Arial"/>
              </a:rPr>
              <a:t>90</a:t>
            </a:r>
            <a:r>
              <a:rPr lang="en-US" sz="1200" dirty="0">
                <a:solidFill>
                  <a:schemeClr val="tx1"/>
                </a:solidFill>
                <a:latin typeface="Century Gothic" panose="020B0502020202020204" pitchFamily="34" charset="0"/>
                <a:ea typeface="Arial"/>
                <a:cs typeface="Arial"/>
                <a:sym typeface="Arial"/>
              </a:rPr>
              <a:t>% of </a:t>
            </a:r>
            <a:r>
              <a:rPr lang="en-US" sz="1200" dirty="0">
                <a:solidFill>
                  <a:schemeClr val="tx1"/>
                </a:solidFill>
                <a:latin typeface="Century Gothic" panose="020B0502020202020204" pitchFamily="34" charset="0"/>
              </a:rPr>
              <a:t>s</a:t>
            </a:r>
            <a:r>
              <a:rPr lang="en-US" sz="1200" dirty="0">
                <a:solidFill>
                  <a:schemeClr val="tx1"/>
                </a:solidFill>
                <a:latin typeface="Century Gothic" panose="020B0502020202020204" pitchFamily="34" charset="0"/>
                <a:ea typeface="Arial"/>
                <a:cs typeface="Arial"/>
                <a:sym typeface="Arial"/>
              </a:rPr>
              <a:t>tudents will leave 2</a:t>
            </a:r>
            <a:r>
              <a:rPr lang="en-US" sz="1200" baseline="30000" dirty="0">
                <a:solidFill>
                  <a:schemeClr val="tx1"/>
                </a:solidFill>
                <a:latin typeface="Century Gothic" panose="020B0502020202020204" pitchFamily="34" charset="0"/>
                <a:ea typeface="Arial"/>
                <a:cs typeface="Arial"/>
                <a:sym typeface="Arial"/>
              </a:rPr>
              <a:t>nd</a:t>
            </a:r>
            <a:r>
              <a:rPr lang="en-US" sz="1200" dirty="0">
                <a:solidFill>
                  <a:schemeClr val="tx1"/>
                </a:solidFill>
                <a:latin typeface="Century Gothic" panose="020B0502020202020204" pitchFamily="34" charset="0"/>
                <a:ea typeface="Arial"/>
                <a:cs typeface="Arial"/>
                <a:sym typeface="Arial"/>
              </a:rPr>
              <a:t> grade reading at/above grade level. </a:t>
            </a:r>
            <a:endParaRPr lang="en-US" sz="1200" dirty="0" smtClean="0">
              <a:solidFill>
                <a:schemeClr val="tx1"/>
              </a:solidFill>
              <a:latin typeface="Century Gothic" panose="020B0502020202020204" pitchFamily="34" charset="0"/>
              <a:ea typeface="Arial"/>
              <a:cs typeface="Arial"/>
              <a:sym typeface="Arial"/>
            </a:endParaRPr>
          </a:p>
          <a:p>
            <a:pPr marL="171450" indent="-171450">
              <a:buClr>
                <a:srgbClr val="000000"/>
              </a:buClr>
              <a:buSzPts val="900"/>
              <a:buFont typeface="Arial"/>
              <a:buChar char="•"/>
            </a:pPr>
            <a:r>
              <a:rPr lang="en-US" sz="1200" dirty="0">
                <a:solidFill>
                  <a:schemeClr val="tx1"/>
                </a:solidFill>
                <a:latin typeface="Century Gothic" panose="020B0502020202020204" pitchFamily="34" charset="0"/>
              </a:rPr>
              <a:t>Increase the %</a:t>
            </a:r>
            <a:r>
              <a:rPr lang="en-US" sz="1200" dirty="0">
                <a:solidFill>
                  <a:schemeClr val="tx1"/>
                </a:solidFill>
                <a:latin typeface="Century Gothic" panose="020B0502020202020204" pitchFamily="34" charset="0"/>
                <a:ea typeface="Arial"/>
                <a:cs typeface="Arial"/>
                <a:sym typeface="Arial"/>
              </a:rPr>
              <a:t> of 3</a:t>
            </a:r>
            <a:r>
              <a:rPr lang="en-US" sz="1200" baseline="30000" dirty="0">
                <a:solidFill>
                  <a:schemeClr val="tx1"/>
                </a:solidFill>
                <a:latin typeface="Century Gothic" panose="020B0502020202020204" pitchFamily="34" charset="0"/>
                <a:ea typeface="Arial"/>
                <a:cs typeface="Arial"/>
                <a:sym typeface="Arial"/>
              </a:rPr>
              <a:t>rd</a:t>
            </a:r>
            <a:r>
              <a:rPr lang="en-US" sz="1200" dirty="0">
                <a:solidFill>
                  <a:schemeClr val="tx1"/>
                </a:solidFill>
                <a:latin typeface="Century Gothic" panose="020B0502020202020204" pitchFamily="34" charset="0"/>
                <a:ea typeface="Arial"/>
                <a:cs typeface="Arial"/>
                <a:sym typeface="Arial"/>
              </a:rPr>
              <a:t> and 5</a:t>
            </a:r>
            <a:r>
              <a:rPr lang="en-US" sz="1200" baseline="30000" dirty="0">
                <a:solidFill>
                  <a:schemeClr val="tx1"/>
                </a:solidFill>
                <a:latin typeface="Century Gothic" panose="020B0502020202020204" pitchFamily="34" charset="0"/>
                <a:ea typeface="Arial"/>
                <a:cs typeface="Arial"/>
                <a:sym typeface="Arial"/>
              </a:rPr>
              <a:t>th</a:t>
            </a:r>
            <a:r>
              <a:rPr lang="en-US" sz="1200" dirty="0">
                <a:solidFill>
                  <a:schemeClr val="tx1"/>
                </a:solidFill>
                <a:latin typeface="Century Gothic" panose="020B0502020202020204" pitchFamily="34" charset="0"/>
                <a:ea typeface="Arial"/>
                <a:cs typeface="Arial"/>
                <a:sym typeface="Arial"/>
              </a:rPr>
              <a:t> Graders will attain Lexile of 6</a:t>
            </a:r>
            <a:r>
              <a:rPr lang="en-US" sz="1200" dirty="0">
                <a:solidFill>
                  <a:schemeClr val="tx1"/>
                </a:solidFill>
                <a:latin typeface="Century Gothic" panose="020B0502020202020204" pitchFamily="34" charset="0"/>
              </a:rPr>
              <a:t>7</a:t>
            </a:r>
            <a:r>
              <a:rPr lang="en-US" sz="1200" dirty="0">
                <a:solidFill>
                  <a:schemeClr val="tx1"/>
                </a:solidFill>
                <a:latin typeface="Century Gothic" panose="020B0502020202020204" pitchFamily="34" charset="0"/>
                <a:ea typeface="Arial"/>
                <a:cs typeface="Arial"/>
                <a:sym typeface="Arial"/>
              </a:rPr>
              <a:t>0 and </a:t>
            </a:r>
            <a:r>
              <a:rPr lang="en-US" sz="1200" dirty="0">
                <a:solidFill>
                  <a:schemeClr val="tx1"/>
                </a:solidFill>
                <a:latin typeface="Century Gothic" panose="020B0502020202020204" pitchFamily="34" charset="0"/>
              </a:rPr>
              <a:t>920</a:t>
            </a:r>
            <a:r>
              <a:rPr lang="en-US" sz="1200" dirty="0">
                <a:solidFill>
                  <a:schemeClr val="tx1"/>
                </a:solidFill>
                <a:latin typeface="Century Gothic" panose="020B0502020202020204" pitchFamily="34" charset="0"/>
                <a:ea typeface="Arial"/>
                <a:cs typeface="Arial"/>
                <a:sym typeface="Arial"/>
              </a:rPr>
              <a:t> respectively by 3%.</a:t>
            </a:r>
            <a:endParaRPr lang="en-US" sz="1200" dirty="0">
              <a:solidFill>
                <a:schemeClr val="tx1"/>
              </a:solidFill>
              <a:latin typeface="Century Gothic" panose="020B0502020202020204" pitchFamily="34" charset="0"/>
            </a:endParaRPr>
          </a:p>
          <a:p>
            <a:pPr marL="171450" lvl="0" indent="-171450">
              <a:buClr>
                <a:srgbClr val="000000"/>
              </a:buClr>
              <a:buSzPts val="900"/>
              <a:buFont typeface="Arial"/>
              <a:buChar char="•"/>
            </a:pPr>
            <a:endParaRPr lang="en-US" sz="1200" dirty="0">
              <a:solidFill>
                <a:srgbClr val="000000"/>
              </a:solidFill>
              <a:latin typeface="Century Gothic" panose="020B0502020202020204" pitchFamily="34" charset="0"/>
              <a:ea typeface="Arial"/>
              <a:cs typeface="Arial"/>
              <a:sym typeface="Arial"/>
            </a:endParaRPr>
          </a:p>
          <a:p>
            <a:pPr lvl="0"/>
            <a:endParaRPr lang="en-US" sz="1000" dirty="0">
              <a:solidFill>
                <a:prstClr val="black"/>
              </a:solidFill>
            </a:endParaRPr>
          </a:p>
        </p:txBody>
      </p:sp>
      <p:sp>
        <p:nvSpPr>
          <p:cNvPr id="14" name="Rectangle 13"/>
          <p:cNvSpPr/>
          <p:nvPr/>
        </p:nvSpPr>
        <p:spPr>
          <a:xfrm>
            <a:off x="978553" y="4300654"/>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15000"/>
              </a:lnSpc>
            </a:pPr>
            <a:r>
              <a:rPr lang="en-US" sz="2000" b="1" dirty="0">
                <a:solidFill>
                  <a:schemeClr val="tx1"/>
                </a:solidFill>
                <a:latin typeface="Century Gothic" panose="020B0502020202020204" pitchFamily="34" charset="0"/>
              </a:rPr>
              <a:t>Develop a literate community in which students read and write with clarity and fluency across the curriculum.</a:t>
            </a:r>
          </a:p>
          <a:p>
            <a:endParaRPr lang="en-US" sz="1000" dirty="0">
              <a:solidFill>
                <a:schemeClr val="tx1"/>
              </a:solidFill>
            </a:endParaRPr>
          </a:p>
        </p:txBody>
      </p:sp>
      <p:sp>
        <p:nvSpPr>
          <p:cNvPr id="15" name="Right Arrow 14"/>
          <p:cNvSpPr/>
          <p:nvPr/>
        </p:nvSpPr>
        <p:spPr>
          <a:xfrm>
            <a:off x="3868638" y="263202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3876628" y="524287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6</a:t>
            </a:fld>
            <a:endParaRPr lang="en-US" dirty="0"/>
          </a:p>
        </p:txBody>
      </p:sp>
    </p:spTree>
    <p:extLst>
      <p:ext uri="{BB962C8B-B14F-4D97-AF65-F5344CB8AC3E}">
        <p14:creationId xmlns:p14="http://schemas.microsoft.com/office/powerpoint/2010/main" val="94412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FY22 </a:t>
            </a:r>
            <a:r>
              <a:rPr lang="en-US" sz="3200" b="1" i="1" dirty="0">
                <a:latin typeface="+mj-lt"/>
              </a:rPr>
              <a:t>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981334068"/>
              </p:ext>
            </p:extLst>
          </p:nvPr>
        </p:nvGraphicFramePr>
        <p:xfrm>
          <a:off x="994298" y="1057247"/>
          <a:ext cx="7723574" cy="5489063"/>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FY22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lvl="0" algn="l">
                        <a:lnSpc>
                          <a:spcPct val="115000"/>
                        </a:lnSpc>
                      </a:pPr>
                      <a:r>
                        <a:rPr lang="en-US" sz="1800" b="1" dirty="0" smtClean="0">
                          <a:solidFill>
                            <a:schemeClr val="tx1"/>
                          </a:solidFill>
                          <a:latin typeface="Century Gothic" panose="020B0502020202020204" pitchFamily="34" charset="0"/>
                        </a:rPr>
                        <a:t>Embed a data-driven, multi-tier system of support to improve all subgroup performance in Math and ELA.</a:t>
                      </a:r>
                      <a:endParaRPr lang="en-US" sz="1800" b="1" dirty="0">
                        <a:solidFill>
                          <a:schemeClr val="tx1"/>
                        </a:solidFill>
                        <a:latin typeface="Century Gothic" panose="020B0502020202020204" pitchFamily="34" charset="0"/>
                      </a:endParaRPr>
                    </a:p>
                  </a:txBody>
                  <a:tcPr/>
                </a:tc>
                <a:tc>
                  <a:txBody>
                    <a:bodyPr/>
                    <a:lstStyle/>
                    <a:p>
                      <a:pPr algn="l"/>
                      <a:r>
                        <a:rPr lang="en-US" sz="1400" dirty="0" smtClean="0">
                          <a:latin typeface="Century Gothic" panose="020B0502020202020204" pitchFamily="34" charset="0"/>
                        </a:rPr>
                        <a:t>For 2018-2019, students</a:t>
                      </a:r>
                      <a:r>
                        <a:rPr lang="en-US" sz="1400" baseline="0" dirty="0" smtClean="0">
                          <a:latin typeface="Century Gothic" panose="020B0502020202020204" pitchFamily="34" charset="0"/>
                        </a:rPr>
                        <a:t> remained at about the same performance level in math and ELA, with more students shifting to the Distinguished category in math.  We enjoyed the largest gains in Science and Social Studies, courses that integrate literacy and math skills.  Our White and Hispanic students performed above the Challenge Index on the 2019 GMAS, but our Black students underperformed against this Challenge Index.  Focus on this group is important for </a:t>
                      </a:r>
                      <a:r>
                        <a:rPr lang="en-US" sz="1400" baseline="0" dirty="0" smtClean="0">
                          <a:latin typeface="Century Gothic" panose="020B0502020202020204" pitchFamily="34" charset="0"/>
                        </a:rPr>
                        <a:t>2021-2022.</a:t>
                      </a:r>
                      <a:endParaRPr lang="en-US" sz="1400" dirty="0">
                        <a:latin typeface="Century Gothic" panose="020B0502020202020204" pitchFamily="34" charset="0"/>
                      </a:endParaRPr>
                    </a:p>
                  </a:txBody>
                  <a:tcPr/>
                </a:tc>
                <a:extLst>
                  <a:ext uri="{0D108BD9-81ED-4DB2-BD59-A6C34878D82A}">
                    <a16:rowId xmlns:a16="http://schemas.microsoft.com/office/drawing/2014/main" val="10001"/>
                  </a:ext>
                </a:extLst>
              </a:tr>
              <a:tr h="8256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entury Gothic" panose="020B0502020202020204" pitchFamily="34" charset="0"/>
                        </a:rPr>
                        <a:t>Develop a literate community in which students read and write with clarity and fluency across the curriculum.</a:t>
                      </a:r>
                    </a:p>
                    <a:p>
                      <a:pPr algn="l"/>
                      <a:endParaRPr lang="en-US" sz="1800" dirty="0">
                        <a:latin typeface="Century Gothic" panose="020B0502020202020204" pitchFamily="34" charset="0"/>
                      </a:endParaRPr>
                    </a:p>
                  </a:txBody>
                  <a:tcPr/>
                </a:tc>
                <a:tc>
                  <a:txBody>
                    <a:bodyPr/>
                    <a:lstStyle/>
                    <a:p>
                      <a:pPr algn="l"/>
                      <a:r>
                        <a:rPr lang="en-US" sz="1400" dirty="0" smtClean="0">
                          <a:latin typeface="Century Gothic" panose="020B0502020202020204" pitchFamily="34" charset="0"/>
                        </a:rPr>
                        <a:t>For 2019-2020, Sarah Smith</a:t>
                      </a:r>
                      <a:r>
                        <a:rPr lang="en-US" sz="1400" baseline="0" dirty="0" smtClean="0">
                          <a:latin typeface="Century Gothic" panose="020B0502020202020204" pitchFamily="34" charset="0"/>
                        </a:rPr>
                        <a:t> shifted our approach to literacy.  Focusing on both fluency and comprehension K-2, we continue to build comprehension skills in grades 3-5.  </a:t>
                      </a:r>
                      <a:r>
                        <a:rPr lang="en-US" sz="1400" baseline="0" dirty="0" smtClean="0">
                          <a:latin typeface="Century Gothic" panose="020B0502020202020204" pitchFamily="34" charset="0"/>
                        </a:rPr>
                        <a:t>We continue to phase in </a:t>
                      </a:r>
                      <a:r>
                        <a:rPr lang="en-US" sz="1400" baseline="0" dirty="0" smtClean="0">
                          <a:latin typeface="Century Gothic" panose="020B0502020202020204" pitchFamily="34" charset="0"/>
                        </a:rPr>
                        <a:t>Lucy Calkins </a:t>
                      </a:r>
                      <a:r>
                        <a:rPr lang="en-US" sz="1400" baseline="0" dirty="0" smtClean="0">
                          <a:latin typeface="Century Gothic" panose="020B0502020202020204" pitchFamily="34" charset="0"/>
                        </a:rPr>
                        <a:t>writing. This </a:t>
                      </a:r>
                      <a:r>
                        <a:rPr lang="en-US" sz="1400" baseline="0" dirty="0" smtClean="0">
                          <a:latin typeface="Century Gothic" panose="020B0502020202020204" pitchFamily="34" charset="0"/>
                        </a:rPr>
                        <a:t>is in response to our historical GMAS data indicating this is our weakest area in </a:t>
                      </a:r>
                      <a:r>
                        <a:rPr lang="en-US" sz="1400" baseline="0" dirty="0" smtClean="0">
                          <a:latin typeface="Century Gothic" panose="020B0502020202020204" pitchFamily="34" charset="0"/>
                        </a:rPr>
                        <a:t>writing, and the difficulty in focusing on writing during virtual learning.</a:t>
                      </a:r>
                      <a:endParaRPr lang="en-US" sz="1400" dirty="0">
                        <a:latin typeface="Century Gothic" panose="020B0502020202020204" pitchFamily="34" charset="0"/>
                      </a:endParaRPr>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7</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5399" y="6292016"/>
            <a:ext cx="1160412" cy="523875"/>
          </a:xfrm>
          <a:prstGeom prst="rect">
            <a:avLst/>
          </a:prstGeom>
        </p:spPr>
      </p:pic>
    </p:spTree>
    <p:extLst>
      <p:ext uri="{BB962C8B-B14F-4D97-AF65-F5344CB8AC3E}">
        <p14:creationId xmlns:p14="http://schemas.microsoft.com/office/powerpoint/2010/main" val="143009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a:latin typeface="+mj-lt"/>
              </a:rPr>
              <a:t>Discussion of Budget Summary</a:t>
            </a:r>
          </a:p>
          <a:p>
            <a:pPr algn="ctr"/>
            <a:r>
              <a:rPr lang="en-US" sz="2400" b="1" dirty="0">
                <a:latin typeface="+mj-lt"/>
              </a:rPr>
              <a:t>(Step 4: Budget Choices)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8</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lnSpcReduction="10000"/>
          </a:bodyPr>
          <a:lstStyle/>
          <a:p>
            <a:pPr marL="457200" indent="-457200" algn="l">
              <a:buFont typeface="Arial" panose="020B0604020202020204" pitchFamily="34" charset="0"/>
              <a:buChar char="•"/>
            </a:pPr>
            <a:r>
              <a:rPr lang="en-US" sz="2400" dirty="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proposed budget for the general operations of the school are reflected at </a:t>
            </a:r>
            <a:r>
              <a:rPr lang="en-US" sz="2400" dirty="0" smtClean="0">
                <a:solidFill>
                  <a:schemeClr val="tx1"/>
                </a:solidFill>
              </a:rPr>
              <a:t>$ </a:t>
            </a:r>
            <a:r>
              <a:rPr lang="en-US" sz="2400" u="sng" dirty="0">
                <a:solidFill>
                  <a:schemeClr val="tx1"/>
                </a:solidFill>
              </a:rPr>
              <a:t>$7,974,777</a:t>
            </a:r>
            <a:r>
              <a:rPr lang="en-US" sz="2400" u="sng" dirty="0">
                <a:solidFill>
                  <a:schemeClr val="tx1"/>
                </a:solidFill>
              </a:rPr>
              <a:t> </a:t>
            </a:r>
            <a:endParaRPr lang="en-US" sz="2400" u="sng" dirty="0">
              <a:solidFill>
                <a:schemeClr val="tx1"/>
              </a:solidFill>
            </a:endParaRPr>
          </a:p>
          <a:p>
            <a:pPr marL="457200" indent="-457200" algn="l">
              <a:buFont typeface="Arial" panose="020B0604020202020204" pitchFamily="34" charset="0"/>
              <a:buChar char="•"/>
            </a:pPr>
            <a:r>
              <a:rPr lang="en-US" sz="2400" dirty="0">
                <a:solidFill>
                  <a:schemeClr val="tx1"/>
                </a:solidFill>
              </a:rPr>
              <a:t>This investment plan for FY21 accommodates a student population that is projected to be </a:t>
            </a:r>
            <a:r>
              <a:rPr lang="en-US" sz="2400" u="sng" dirty="0" smtClean="0">
                <a:solidFill>
                  <a:schemeClr val="tx1"/>
                </a:solidFill>
              </a:rPr>
              <a:t>817</a:t>
            </a:r>
            <a:r>
              <a:rPr lang="en-US" sz="2400" dirty="0" smtClean="0">
                <a:solidFill>
                  <a:schemeClr val="tx1"/>
                </a:solidFill>
              </a:rPr>
              <a:t> </a:t>
            </a:r>
            <a:r>
              <a:rPr lang="en-US" sz="2400" dirty="0">
                <a:solidFill>
                  <a:schemeClr val="tx1"/>
                </a:solidFill>
              </a:rPr>
              <a:t>students, which is a </a:t>
            </a:r>
            <a:r>
              <a:rPr lang="en-US" sz="2400" dirty="0" smtClean="0">
                <a:solidFill>
                  <a:schemeClr val="tx1"/>
                </a:solidFill>
              </a:rPr>
              <a:t>decrease </a:t>
            </a:r>
            <a:r>
              <a:rPr lang="en-US" sz="2400" dirty="0">
                <a:solidFill>
                  <a:schemeClr val="tx1"/>
                </a:solidFill>
              </a:rPr>
              <a:t>of </a:t>
            </a:r>
            <a:r>
              <a:rPr lang="en-US" sz="2400" u="sng" dirty="0" smtClean="0">
                <a:solidFill>
                  <a:schemeClr val="tx1"/>
                </a:solidFill>
              </a:rPr>
              <a:t>84</a:t>
            </a:r>
            <a:r>
              <a:rPr lang="en-US" sz="2400" u="sng" dirty="0" smtClean="0">
                <a:solidFill>
                  <a:schemeClr val="tx1"/>
                </a:solidFill>
              </a:rPr>
              <a:t> </a:t>
            </a:r>
            <a:r>
              <a:rPr lang="en-US" sz="2400" u="sng" dirty="0" smtClean="0">
                <a:solidFill>
                  <a:schemeClr val="tx1"/>
                </a:solidFill>
              </a:rPr>
              <a:t>students </a:t>
            </a:r>
            <a:r>
              <a:rPr lang="en-US" sz="2400" dirty="0">
                <a:solidFill>
                  <a:schemeClr val="tx1"/>
                </a:solidFill>
              </a:rPr>
              <a:t>from </a:t>
            </a:r>
            <a:r>
              <a:rPr lang="en-US" sz="2400" dirty="0" smtClean="0">
                <a:solidFill>
                  <a:schemeClr val="tx1"/>
                </a:solidFill>
              </a:rPr>
              <a:t>FY21.</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9</a:t>
            </a:fld>
            <a:endParaRPr lang="en-US" dirty="0"/>
          </a:p>
        </p:txBody>
      </p:sp>
    </p:spTree>
    <p:extLst>
      <p:ext uri="{BB962C8B-B14F-4D97-AF65-F5344CB8AC3E}">
        <p14:creationId xmlns:p14="http://schemas.microsoft.com/office/powerpoint/2010/main" val="130364001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2.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0" ma:contentTypeDescription="Create a new document." ma:contentTypeScope="" ma:versionID="64d4adc4a33ffb66a25a91afb1b61462">
  <xsd:schema xmlns:xsd="http://www.w3.org/2001/XMLSchema" xmlns:xs="http://www.w3.org/2001/XMLSchema" xmlns:p="http://schemas.microsoft.com/office/2006/metadata/properties" xmlns:ns2="d37e30bb-5f32-4411-a640-0b4044b692bf" targetNamespace="http://schemas.microsoft.com/office/2006/metadata/properties" ma:root="true" ma:fieldsID="f62a7c9e95e8a11f7082a4fd40fce207" ns2:_="">
    <xsd:import namespace="d37e30bb-5f32-4411-a640-0b4044b69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5860D824-1F42-4605-A966-FFCBCF63520E}">
  <ds:schemaRefs>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d37e30bb-5f32-4411-a640-0b4044b692bf"/>
    <ds:schemaRef ds:uri="http://purl.org/dc/dcmitype/"/>
    <ds:schemaRef ds:uri="http://www.w3.org/XML/1998/namespace"/>
    <ds:schemaRef ds:uri="http://purl.org/dc/elements/1.1/"/>
  </ds:schemaRefs>
</ds:datastoreItem>
</file>

<file path=customXml/itemProps3.xml><?xml version="1.0" encoding="utf-8"?>
<ds:datastoreItem xmlns:ds="http://schemas.openxmlformats.org/officeDocument/2006/customXml" ds:itemID="{F7CE4A93-3B1F-428E-B476-E15B94851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22072</TotalTime>
  <Words>3627</Words>
  <Application>Microsoft Office PowerPoint</Application>
  <PresentationFormat>On-screen Show (4:3)</PresentationFormat>
  <Paragraphs>358</Paragraphs>
  <Slides>24</Slides>
  <Notes>23</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24</vt:i4>
      </vt:variant>
    </vt:vector>
  </HeadingPairs>
  <TitlesOfParts>
    <vt:vector size="44" baseType="lpstr">
      <vt:lpstr>Arial</vt:lpstr>
      <vt:lpstr>Berlin Sans FB Demi</vt:lpstr>
      <vt:lpstr>Calibri</vt:lpstr>
      <vt:lpstr>Century Gothic</vt:lpstr>
      <vt:lpstr>Century Schoolbook</vt:lpstr>
      <vt:lpstr>Corbel</vt:lpstr>
      <vt:lpstr>Gill Sans Light</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Headlines</vt:lpstr>
      <vt:lpstr>1_Headlines</vt:lpstr>
      <vt:lpstr>PowerPoint Presentation</vt:lpstr>
      <vt:lpstr>Norms</vt:lpstr>
      <vt:lpstr>GO Team Budget Development Process</vt:lpstr>
      <vt:lpstr>FY22 Budget Development Process</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What’s Next?</vt:lpstr>
      <vt:lpstr>Questions? </vt:lpstr>
      <vt:lpstr>Focus Area Descriptors</vt:lpstr>
      <vt:lpstr>PowerPoint Presentation</vt:lpstr>
      <vt:lpstr>PowerPoint Presentation</vt:lpstr>
      <vt:lpstr>PowerPoint Presentation</vt:lpstr>
      <vt:lpstr>PowerPoint Presentation</vt:lpstr>
      <vt:lpstr>PowerPoint Presentation</vt:lpstr>
      <vt:lpstr>FY 2022: Purpose of Reserve Funds</vt:lpstr>
      <vt:lpstr>Plan for FY22 Reserve</vt:lpstr>
      <vt:lpstr>Questions to Consider</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Boatright, Emily</cp:lastModifiedBy>
  <cp:revision>389</cp:revision>
  <cp:lastPrinted>2020-01-13T18:18:48Z</cp:lastPrinted>
  <dcterms:created xsi:type="dcterms:W3CDTF">2014-12-15T21:46:52Z</dcterms:created>
  <dcterms:modified xsi:type="dcterms:W3CDTF">2021-02-24T16:18:12Z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